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3" r:id="rId1"/>
  </p:sldMasterIdLst>
  <p:sldIdLst>
    <p:sldId id="256" r:id="rId2"/>
    <p:sldId id="257" r:id="rId3"/>
    <p:sldId id="295" r:id="rId4"/>
    <p:sldId id="296" r:id="rId5"/>
    <p:sldId id="290" r:id="rId6"/>
    <p:sldId id="305" r:id="rId7"/>
    <p:sldId id="306" r:id="rId8"/>
    <p:sldId id="287" r:id="rId9"/>
    <p:sldId id="297" r:id="rId10"/>
    <p:sldId id="294" r:id="rId11"/>
    <p:sldId id="299" r:id="rId12"/>
    <p:sldId id="292" r:id="rId13"/>
    <p:sldId id="300" r:id="rId14"/>
    <p:sldId id="291" r:id="rId15"/>
    <p:sldId id="301" r:id="rId16"/>
    <p:sldId id="302" r:id="rId17"/>
    <p:sldId id="268" r:id="rId18"/>
    <p:sldId id="303" r:id="rId19"/>
    <p:sldId id="293" r:id="rId20"/>
    <p:sldId id="282" r:id="rId21"/>
    <p:sldId id="304" r:id="rId22"/>
    <p:sldId id="283"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2927"/>
    <a:srgbClr val="FED36C"/>
    <a:srgbClr val="108CB1"/>
    <a:srgbClr val="B6CD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452" autoAdjust="0"/>
    <p:restoredTop sz="94660"/>
  </p:normalViewPr>
  <p:slideViewPr>
    <p:cSldViewPr snapToGrid="0">
      <p:cViewPr>
        <p:scale>
          <a:sx n="63" d="100"/>
          <a:sy n="63" d="100"/>
        </p:scale>
        <p:origin x="-672" y="-2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1" name="Picture 3" descr="J:\_ServiceLearning\gfx\PPT\PPT-SD-MasterTit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342900" y="4960137"/>
            <a:ext cx="5829300" cy="1463040"/>
          </a:xfrm>
        </p:spPr>
        <p:txBody>
          <a:bodyPr anchor="ctr">
            <a:normAutofit/>
          </a:bodyPr>
          <a:lstStyle>
            <a:lvl1pPr algn="r">
              <a:defRPr sz="4000" spc="200" baseline="0">
                <a:solidFill>
                  <a:srgbClr val="2C2927"/>
                </a:solidFill>
                <a:latin typeface="Univers 67 Condensed" pitchFamily="50"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36" rIns="91436" anchor="ctr">
            <a:normAutofit/>
          </a:bodyPr>
          <a:lstStyle>
            <a:lvl1pPr marL="0" indent="0" algn="l">
              <a:lnSpc>
                <a:spcPct val="100000"/>
              </a:lnSpc>
              <a:spcBef>
                <a:spcPts val="0"/>
              </a:spcBef>
              <a:buNone/>
              <a:defRPr sz="1600">
                <a:solidFill>
                  <a:srgbClr val="2C2927"/>
                </a:solidFill>
                <a:latin typeface="Sabon Bold Italic Oldstyle Figu" panose="02000803000000000000" pitchFamily="2" charset="0"/>
              </a:defRPr>
            </a:lvl1pPr>
            <a:lvl2pPr marL="457181" indent="0" algn="ctr">
              <a:buNone/>
              <a:defRPr sz="1600"/>
            </a:lvl2pPr>
            <a:lvl3pPr marL="914362" indent="0" algn="ctr">
              <a:buNone/>
              <a:defRPr sz="1600"/>
            </a:lvl3pPr>
            <a:lvl4pPr marL="1371543" indent="0" algn="ctr">
              <a:buNone/>
              <a:defRPr sz="1600"/>
            </a:lvl4pPr>
            <a:lvl5pPr marL="1828724" indent="0" algn="ctr">
              <a:buNone/>
              <a:defRPr sz="1600"/>
            </a:lvl5pPr>
            <a:lvl6pPr marL="2285905" indent="0" algn="ctr">
              <a:buNone/>
              <a:defRPr sz="1600"/>
            </a:lvl6pPr>
            <a:lvl7pPr marL="2743086" indent="0" algn="ctr">
              <a:buNone/>
              <a:defRPr sz="1600"/>
            </a:lvl7pPr>
            <a:lvl8pPr marL="3200266" indent="0" algn="ctr">
              <a:buNone/>
              <a:defRPr sz="1600"/>
            </a:lvl8pPr>
            <a:lvl9pPr marL="3657448" indent="0" algn="ctr">
              <a:buNone/>
              <a:defRPr sz="1600"/>
            </a:lvl9pPr>
          </a:lstStyle>
          <a:p>
            <a:r>
              <a:rPr lang="en-US" smtClean="0"/>
              <a:t>Click to edit Master subtitle style</a:t>
            </a:r>
            <a:endParaRPr lang="en-US" dirty="0"/>
          </a:p>
        </p:txBody>
      </p:sp>
      <p:cxnSp>
        <p:nvCxnSpPr>
          <p:cNvPr id="8" name="Straight Connector 7"/>
          <p:cNvCxnSpPr/>
          <p:nvPr/>
        </p:nvCxnSpPr>
        <p:spPr>
          <a:xfrm flipV="1">
            <a:off x="6290132" y="5264107"/>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Date Placeholder 3"/>
          <p:cNvSpPr>
            <a:spLocks noGrp="1"/>
          </p:cNvSpPr>
          <p:nvPr>
            <p:ph type="dt" sz="half" idx="10"/>
          </p:nvPr>
        </p:nvSpPr>
        <p:spPr>
          <a:xfrm>
            <a:off x="768100" y="6470704"/>
            <a:ext cx="1615607" cy="274320"/>
          </a:xfrm>
        </p:spPr>
        <p:txBody>
          <a:bodyPr/>
          <a:lstStyle/>
          <a:p>
            <a:fld id="{78ABE3C1-DBE1-495D-B57B-2849774B866A}" type="datetimeFigureOut">
              <a:rPr lang="en-US" smtClean="0"/>
              <a:t>10/14/2014</a:t>
            </a:fld>
            <a:endParaRPr lang="en-US" dirty="0"/>
          </a:p>
        </p:txBody>
      </p:sp>
      <p:sp>
        <p:nvSpPr>
          <p:cNvPr id="13" name="Footer Placeholder 4"/>
          <p:cNvSpPr>
            <a:spLocks noGrp="1"/>
          </p:cNvSpPr>
          <p:nvPr>
            <p:ph type="ftr" sz="quarter" idx="11"/>
          </p:nvPr>
        </p:nvSpPr>
        <p:spPr>
          <a:xfrm>
            <a:off x="2393950" y="6470704"/>
            <a:ext cx="4426094" cy="274320"/>
          </a:xfrm>
        </p:spPr>
        <p:txBody>
          <a:bodyPr/>
          <a:lstStyle/>
          <a:p>
            <a:endParaRPr lang="en-US" dirty="0"/>
          </a:p>
        </p:txBody>
      </p:sp>
      <p:sp>
        <p:nvSpPr>
          <p:cNvPr id="14" name="Slide Number Placeholder 5"/>
          <p:cNvSpPr>
            <a:spLocks noGrp="1"/>
          </p:cNvSpPr>
          <p:nvPr>
            <p:ph type="sldNum" sz="quarter" idx="12"/>
          </p:nvPr>
        </p:nvSpPr>
        <p:spPr>
          <a:xfrm>
            <a:off x="6889750" y="6470704"/>
            <a:ext cx="501650" cy="27432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22557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10/14/2014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29248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9" y="762000"/>
            <a:ext cx="1971675" cy="5410200"/>
          </a:xfrm>
        </p:spPr>
        <p:txBody>
          <a:bodyPr vert="eaVert" lIns="45718" tIns="91436" rIns="45718" bIns="91436"/>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2" y="762000"/>
            <a:ext cx="56864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78E61D-D431-422C-9764-11DAFE33AB63}" type="datetimeFigureOut">
              <a:rPr lang="en-US" smtClean="0"/>
              <a:t>10/14/2014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2450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757989" y="565484"/>
            <a:ext cx="7327232" cy="1515979"/>
          </a:xfrm>
          <a:prstGeom prst="rect">
            <a:avLst/>
          </a:prstGeom>
          <a:solidFill>
            <a:srgbClr val="108CB1">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lvl1pPr>
              <a:defRPr sz="3200">
                <a:solidFill>
                  <a:srgbClr val="2C2927"/>
                </a:solidFill>
                <a:latin typeface="Univers 67 Condensed" pitchFamily="50"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800">
                <a:solidFill>
                  <a:srgbClr val="2C2927"/>
                </a:solidFill>
                <a:latin typeface="Univers 57 Condensed" panose="020B0606020202060204" pitchFamily="34" charset="0"/>
              </a:defRPr>
            </a:lvl1pPr>
            <a:lvl2pPr>
              <a:defRPr sz="2400">
                <a:solidFill>
                  <a:srgbClr val="2C2927"/>
                </a:solidFill>
                <a:latin typeface="Sabon Bold Italic Oldstyle Figu" panose="02000803000000000000" pitchFamily="2" charset="0"/>
              </a:defRPr>
            </a:lvl2pPr>
            <a:lvl3pPr>
              <a:defRPr sz="1800">
                <a:solidFill>
                  <a:srgbClr val="2C2927"/>
                </a:solidFill>
                <a:latin typeface="Univers 57 Condensed" panose="020B0606020202060204" pitchFamily="34" charset="0"/>
              </a:defRPr>
            </a:lvl3pPr>
            <a:lvl4pPr>
              <a:defRPr sz="1600">
                <a:solidFill>
                  <a:srgbClr val="2C2927"/>
                </a:solidFill>
                <a:latin typeface="Univers 57 Condensed" panose="020B0606020202060204" pitchFamily="34" charset="0"/>
              </a:defRPr>
            </a:lvl4pPr>
            <a:lvl5pPr>
              <a:defRPr sz="1400">
                <a:solidFill>
                  <a:srgbClr val="2C2927"/>
                </a:solidFill>
                <a:latin typeface="Univers 57 Condensed" panose="020B060602020206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10/14/2014</a:t>
            </a:fld>
            <a:endParaRPr lang="en-US" dirty="0"/>
          </a:p>
        </p:txBody>
      </p:sp>
      <p:sp>
        <p:nvSpPr>
          <p:cNvPr id="5" name="Footer Placeholder 4"/>
          <p:cNvSpPr>
            <a:spLocks noGrp="1"/>
          </p:cNvSpPr>
          <p:nvPr>
            <p:ph type="ftr" sz="quarter" idx="11"/>
          </p:nvPr>
        </p:nvSpPr>
        <p:spPr>
          <a:xfrm>
            <a:off x="2393950" y="6470704"/>
            <a:ext cx="4426094" cy="274320"/>
          </a:xfrm>
        </p:spPr>
        <p:txBody>
          <a:bodyPr/>
          <a:lstStyle/>
          <a:p>
            <a:endParaRPr lang="en-US" dirty="0"/>
          </a:p>
        </p:txBody>
      </p:sp>
      <p:sp>
        <p:nvSpPr>
          <p:cNvPr id="6" name="Slide Number Placeholder 5"/>
          <p:cNvSpPr>
            <a:spLocks noGrp="1"/>
          </p:cNvSpPr>
          <p:nvPr>
            <p:ph type="sldNum" sz="quarter" idx="12"/>
          </p:nvPr>
        </p:nvSpPr>
        <p:spPr>
          <a:xfrm>
            <a:off x="6889750" y="6470704"/>
            <a:ext cx="501650" cy="27432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8467109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1028" name="Picture 4" descr="J:\_ServiceLearning\gfx\PPT\PPT-SD-MasterTitl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98"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42900" y="4960137"/>
            <a:ext cx="5829300" cy="1463040"/>
          </a:xfrm>
        </p:spPr>
        <p:txBody>
          <a:bodyPr anchor="ctr">
            <a:normAutofit/>
          </a:bodyPr>
          <a:lstStyle>
            <a:lvl1pPr algn="r">
              <a:defRPr sz="4000" b="0" spc="200" baseline="0">
                <a:solidFill>
                  <a:srgbClr val="2C2927"/>
                </a:solidFill>
                <a:latin typeface="Univers 67 Condensed" pitchFamily="50"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36" rIns="91436" anchor="ctr">
            <a:normAutofit/>
          </a:bodyPr>
          <a:lstStyle>
            <a:lvl1pPr marL="0" indent="0">
              <a:lnSpc>
                <a:spcPct val="100000"/>
              </a:lnSpc>
              <a:spcBef>
                <a:spcPts val="0"/>
              </a:spcBef>
              <a:buNone/>
              <a:defRPr sz="1600">
                <a:solidFill>
                  <a:srgbClr val="2C2927"/>
                </a:solidFill>
                <a:latin typeface="Sabon Bold Italic Oldstyle Figu" panose="02000803000000000000" pitchFamily="2" charset="0"/>
              </a:defRPr>
            </a:lvl1pPr>
            <a:lvl2pPr marL="457181" indent="0">
              <a:buNone/>
              <a:defRPr sz="1600">
                <a:solidFill>
                  <a:schemeClr val="tx1">
                    <a:tint val="75000"/>
                  </a:schemeClr>
                </a:solidFill>
              </a:defRPr>
            </a:lvl2pPr>
            <a:lvl3pPr marL="914362" indent="0">
              <a:buNone/>
              <a:defRPr sz="1600">
                <a:solidFill>
                  <a:schemeClr val="tx1">
                    <a:tint val="75000"/>
                  </a:schemeClr>
                </a:solidFill>
              </a:defRPr>
            </a:lvl3pPr>
            <a:lvl4pPr marL="1371543" indent="0">
              <a:buNone/>
              <a:defRPr sz="1400">
                <a:solidFill>
                  <a:schemeClr val="tx1">
                    <a:tint val="75000"/>
                  </a:schemeClr>
                </a:solidFill>
              </a:defRPr>
            </a:lvl4pPr>
            <a:lvl5pPr marL="1828724" indent="0">
              <a:buNone/>
              <a:defRPr sz="1400">
                <a:solidFill>
                  <a:schemeClr val="tx1">
                    <a:tint val="75000"/>
                  </a:schemeClr>
                </a:solidFill>
              </a:defRPr>
            </a:lvl5pPr>
            <a:lvl6pPr marL="2285905" indent="0">
              <a:buNone/>
              <a:defRPr sz="1400">
                <a:solidFill>
                  <a:schemeClr val="tx1">
                    <a:tint val="75000"/>
                  </a:schemeClr>
                </a:solidFill>
              </a:defRPr>
            </a:lvl6pPr>
            <a:lvl7pPr marL="2743086" indent="0">
              <a:buNone/>
              <a:defRPr sz="1400">
                <a:solidFill>
                  <a:schemeClr val="tx1">
                    <a:tint val="75000"/>
                  </a:schemeClr>
                </a:solidFill>
              </a:defRPr>
            </a:lvl7pPr>
            <a:lvl8pPr marL="3200266" indent="0">
              <a:buNone/>
              <a:defRPr sz="1400">
                <a:solidFill>
                  <a:schemeClr val="tx1">
                    <a:tint val="75000"/>
                  </a:schemeClr>
                </a:solidFill>
              </a:defRPr>
            </a:lvl8pPr>
            <a:lvl9pPr marL="3657448" indent="0">
              <a:buNone/>
              <a:defRPr sz="1400">
                <a:solidFill>
                  <a:schemeClr val="tx1">
                    <a:tint val="75000"/>
                  </a:schemeClr>
                </a:solidFill>
              </a:defRPr>
            </a:lvl9pPr>
          </a:lstStyle>
          <a:p>
            <a:pPr lvl="0"/>
            <a:r>
              <a:rPr lang="en-US" smtClean="0"/>
              <a:t>Click to edit Master text styles</a:t>
            </a:r>
          </a:p>
        </p:txBody>
      </p:sp>
      <p:cxnSp>
        <p:nvCxnSpPr>
          <p:cNvPr id="8" name="Straight Connector 7"/>
          <p:cNvCxnSpPr/>
          <p:nvPr/>
        </p:nvCxnSpPr>
        <p:spPr>
          <a:xfrm flipV="1">
            <a:off x="6290132" y="5264107"/>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Date Placeholder 3"/>
          <p:cNvSpPr>
            <a:spLocks noGrp="1"/>
          </p:cNvSpPr>
          <p:nvPr>
            <p:ph type="dt" sz="half" idx="10"/>
          </p:nvPr>
        </p:nvSpPr>
        <p:spPr>
          <a:xfrm>
            <a:off x="768100" y="6470704"/>
            <a:ext cx="1615607" cy="274320"/>
          </a:xfrm>
        </p:spPr>
        <p:txBody>
          <a:bodyPr/>
          <a:lstStyle/>
          <a:p>
            <a:fld id="{30578ACC-22D6-47C1-A373-4FD133E34F3C}" type="datetimeFigureOut">
              <a:rPr lang="en-US" smtClean="0"/>
              <a:t>10/14/2014</a:t>
            </a:fld>
            <a:endParaRPr lang="en-US" dirty="0"/>
          </a:p>
        </p:txBody>
      </p:sp>
      <p:sp>
        <p:nvSpPr>
          <p:cNvPr id="14" name="Footer Placeholder 4"/>
          <p:cNvSpPr>
            <a:spLocks noGrp="1"/>
          </p:cNvSpPr>
          <p:nvPr>
            <p:ph type="ftr" sz="quarter" idx="11"/>
          </p:nvPr>
        </p:nvSpPr>
        <p:spPr>
          <a:xfrm>
            <a:off x="2393950" y="6470704"/>
            <a:ext cx="4426094" cy="274320"/>
          </a:xfrm>
        </p:spPr>
        <p:txBody>
          <a:bodyPr/>
          <a:lstStyle/>
          <a:p>
            <a:endParaRPr lang="en-US" dirty="0"/>
          </a:p>
        </p:txBody>
      </p:sp>
      <p:sp>
        <p:nvSpPr>
          <p:cNvPr id="15" name="Slide Number Placeholder 5"/>
          <p:cNvSpPr>
            <a:spLocks noGrp="1"/>
          </p:cNvSpPr>
          <p:nvPr>
            <p:ph type="sldNum" sz="quarter" idx="12"/>
          </p:nvPr>
        </p:nvSpPr>
        <p:spPr>
          <a:xfrm>
            <a:off x="6889750" y="6470704"/>
            <a:ext cx="501650" cy="27432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3396962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3"/>
          <p:cNvSpPr>
            <a:spLocks noGrp="1"/>
          </p:cNvSpPr>
          <p:nvPr>
            <p:ph type="dt" sz="half" idx="10"/>
          </p:nvPr>
        </p:nvSpPr>
        <p:spPr>
          <a:xfrm>
            <a:off x="768100" y="6470704"/>
            <a:ext cx="1615607" cy="274320"/>
          </a:xfrm>
        </p:spPr>
        <p:txBody>
          <a:bodyPr/>
          <a:lstStyle/>
          <a:p>
            <a:fld id="{4E5A6C69-6797-4E8A-BF37-F2C3751466E9}" type="datetimeFigureOut">
              <a:rPr lang="en-US" smtClean="0"/>
              <a:t>10/14/2014</a:t>
            </a:fld>
            <a:endParaRPr lang="en-US" dirty="0"/>
          </a:p>
        </p:txBody>
      </p:sp>
      <p:sp>
        <p:nvSpPr>
          <p:cNvPr id="9" name="Footer Placeholder 4"/>
          <p:cNvSpPr>
            <a:spLocks noGrp="1"/>
          </p:cNvSpPr>
          <p:nvPr>
            <p:ph type="ftr" sz="quarter" idx="11"/>
          </p:nvPr>
        </p:nvSpPr>
        <p:spPr>
          <a:xfrm>
            <a:off x="2393950" y="6470704"/>
            <a:ext cx="4426094" cy="274320"/>
          </a:xfrm>
        </p:spPr>
        <p:txBody>
          <a:bodyPr/>
          <a:lstStyle/>
          <a:p>
            <a:endParaRPr lang="en-US" dirty="0"/>
          </a:p>
        </p:txBody>
      </p:sp>
      <p:sp>
        <p:nvSpPr>
          <p:cNvPr id="10" name="Slide Number Placeholder 5"/>
          <p:cNvSpPr>
            <a:spLocks noGrp="1"/>
          </p:cNvSpPr>
          <p:nvPr>
            <p:ph type="sldNum" sz="quarter" idx="12"/>
          </p:nvPr>
        </p:nvSpPr>
        <p:spPr>
          <a:xfrm>
            <a:off x="6889750" y="6470704"/>
            <a:ext cx="501650" cy="27432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91967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54" rIns="137154" anchor="ctr">
            <a:normAutofit/>
          </a:bodyPr>
          <a:lstStyle>
            <a:lvl1pPr marL="0" indent="0">
              <a:spcBef>
                <a:spcPts val="0"/>
              </a:spcBef>
              <a:spcAft>
                <a:spcPts val="0"/>
              </a:spcAft>
              <a:buNone/>
              <a:defRPr sz="2200" b="0" cap="none" baseline="0">
                <a:solidFill>
                  <a:schemeClr val="accent1"/>
                </a:solidFill>
                <a:latin typeface="+mn-lt"/>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8096" y="2967790"/>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54" rIns="137154"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marL="0" lvl="0" indent="0" algn="l" defTabSz="914362"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4491990" y="2967790"/>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Date Placeholder 3"/>
          <p:cNvSpPr>
            <a:spLocks noGrp="1"/>
          </p:cNvSpPr>
          <p:nvPr>
            <p:ph type="dt" sz="half" idx="10"/>
          </p:nvPr>
        </p:nvSpPr>
        <p:spPr>
          <a:xfrm>
            <a:off x="768100" y="6470704"/>
            <a:ext cx="1615607" cy="274320"/>
          </a:xfrm>
        </p:spPr>
        <p:txBody>
          <a:bodyPr/>
          <a:lstStyle/>
          <a:p>
            <a:fld id="{D82014A1-A632-4878-A0D3-F52BA7563730}" type="datetimeFigureOut">
              <a:rPr lang="en-US" smtClean="0"/>
              <a:t>10/14/2014</a:t>
            </a:fld>
            <a:endParaRPr lang="en-US" dirty="0"/>
          </a:p>
        </p:txBody>
      </p:sp>
      <p:sp>
        <p:nvSpPr>
          <p:cNvPr id="12" name="Footer Placeholder 4"/>
          <p:cNvSpPr>
            <a:spLocks noGrp="1"/>
          </p:cNvSpPr>
          <p:nvPr>
            <p:ph type="ftr" sz="quarter" idx="11"/>
          </p:nvPr>
        </p:nvSpPr>
        <p:spPr>
          <a:xfrm>
            <a:off x="2393950" y="6470704"/>
            <a:ext cx="4426094" cy="274320"/>
          </a:xfrm>
        </p:spPr>
        <p:txBody>
          <a:bodyPr/>
          <a:lstStyle/>
          <a:p>
            <a:endParaRPr lang="en-US" dirty="0"/>
          </a:p>
        </p:txBody>
      </p:sp>
      <p:sp>
        <p:nvSpPr>
          <p:cNvPr id="13" name="Slide Number Placeholder 5"/>
          <p:cNvSpPr>
            <a:spLocks noGrp="1"/>
          </p:cNvSpPr>
          <p:nvPr>
            <p:ph type="sldNum" sz="quarter" idx="12"/>
          </p:nvPr>
        </p:nvSpPr>
        <p:spPr>
          <a:xfrm>
            <a:off x="6889750" y="6470704"/>
            <a:ext cx="501650" cy="27432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71975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Date Placeholder 3"/>
          <p:cNvSpPr>
            <a:spLocks noGrp="1"/>
          </p:cNvSpPr>
          <p:nvPr>
            <p:ph type="dt" sz="half" idx="10"/>
          </p:nvPr>
        </p:nvSpPr>
        <p:spPr>
          <a:xfrm>
            <a:off x="768100" y="6470704"/>
            <a:ext cx="1615607" cy="274320"/>
          </a:xfrm>
        </p:spPr>
        <p:txBody>
          <a:bodyPr/>
          <a:lstStyle/>
          <a:p>
            <a:fld id="{CE99F462-093F-4566-844B-4C71F2739DA5}" type="datetimeFigureOut">
              <a:rPr lang="en-US" smtClean="0"/>
              <a:t>10/14/2014</a:t>
            </a:fld>
            <a:endParaRPr lang="en-US" dirty="0"/>
          </a:p>
        </p:txBody>
      </p:sp>
      <p:sp>
        <p:nvSpPr>
          <p:cNvPr id="7" name="Footer Placeholder 4"/>
          <p:cNvSpPr>
            <a:spLocks noGrp="1"/>
          </p:cNvSpPr>
          <p:nvPr>
            <p:ph type="ftr" sz="quarter" idx="11"/>
          </p:nvPr>
        </p:nvSpPr>
        <p:spPr>
          <a:xfrm>
            <a:off x="2393950" y="6470704"/>
            <a:ext cx="4426094" cy="274320"/>
          </a:xfrm>
        </p:spPr>
        <p:txBody>
          <a:bodyPr/>
          <a:lstStyle/>
          <a:p>
            <a:endParaRPr lang="en-US" dirty="0"/>
          </a:p>
        </p:txBody>
      </p:sp>
      <p:sp>
        <p:nvSpPr>
          <p:cNvPr id="8" name="Slide Number Placeholder 5"/>
          <p:cNvSpPr>
            <a:spLocks noGrp="1"/>
          </p:cNvSpPr>
          <p:nvPr>
            <p:ph type="sldNum" sz="quarter" idx="12"/>
          </p:nvPr>
        </p:nvSpPr>
        <p:spPr>
          <a:xfrm>
            <a:off x="6889750" y="6470704"/>
            <a:ext cx="501650" cy="27432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23020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10"/>
          </p:nvPr>
        </p:nvSpPr>
        <p:spPr>
          <a:xfrm>
            <a:off x="768100" y="6470704"/>
            <a:ext cx="1615607" cy="274320"/>
          </a:xfrm>
        </p:spPr>
        <p:txBody>
          <a:bodyPr/>
          <a:lstStyle/>
          <a:p>
            <a:fld id="{3D24A7AC-904D-4781-85BA-7D10C17ED021}" type="datetimeFigureOut">
              <a:rPr lang="en-US" smtClean="0"/>
              <a:t>10/14/2014</a:t>
            </a:fld>
            <a:endParaRPr lang="en-US" dirty="0"/>
          </a:p>
        </p:txBody>
      </p:sp>
      <p:sp>
        <p:nvSpPr>
          <p:cNvPr id="6" name="Footer Placeholder 4"/>
          <p:cNvSpPr>
            <a:spLocks noGrp="1"/>
          </p:cNvSpPr>
          <p:nvPr>
            <p:ph type="ftr" sz="quarter" idx="11"/>
          </p:nvPr>
        </p:nvSpPr>
        <p:spPr>
          <a:xfrm>
            <a:off x="2393950" y="6470704"/>
            <a:ext cx="4426094" cy="274320"/>
          </a:xfrm>
        </p:spPr>
        <p:txBody>
          <a:bodyPr/>
          <a:lstStyle/>
          <a:p>
            <a:endParaRPr lang="en-US" dirty="0"/>
          </a:p>
        </p:txBody>
      </p:sp>
      <p:sp>
        <p:nvSpPr>
          <p:cNvPr id="7" name="Slide Number Placeholder 5"/>
          <p:cNvSpPr>
            <a:spLocks noGrp="1"/>
          </p:cNvSpPr>
          <p:nvPr>
            <p:ph type="sldNum" sz="quarter" idx="12"/>
          </p:nvPr>
        </p:nvSpPr>
        <p:spPr>
          <a:xfrm>
            <a:off x="6889750" y="6470704"/>
            <a:ext cx="501650" cy="27432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78526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9"/>
            <a:ext cx="3291840" cy="3762295"/>
          </a:xfrm>
        </p:spPr>
        <p:txBody>
          <a:bodyPr lIns="91436" rIns="91436">
            <a:normAutofit/>
          </a:bodyPr>
          <a:lstStyle>
            <a:lvl1pPr marL="0" indent="0">
              <a:lnSpc>
                <a:spcPct val="108000"/>
              </a:lnSpc>
              <a:spcBef>
                <a:spcPts val="600"/>
              </a:spcBef>
              <a:buNone/>
              <a:defRPr sz="1600"/>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10/14/2014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60869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9"/>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181" tIns="365745" anchor="t"/>
          <a:lstStyle>
            <a:lvl1pPr marL="0" indent="0">
              <a:buNone/>
              <a:defRPr sz="2400"/>
            </a:lvl1pPr>
            <a:lvl2pPr marL="342886" indent="0">
              <a:buNone/>
              <a:defRPr sz="2100"/>
            </a:lvl2pPr>
            <a:lvl3pPr marL="685771" indent="0">
              <a:buNone/>
              <a:defRPr sz="1800"/>
            </a:lvl3pPr>
            <a:lvl4pPr marL="1028657" indent="0">
              <a:buNone/>
              <a:defRPr sz="1500"/>
            </a:lvl4pPr>
            <a:lvl5pPr marL="1371543" indent="0">
              <a:buNone/>
              <a:defRPr sz="1500"/>
            </a:lvl5pPr>
            <a:lvl6pPr marL="1714429" indent="0">
              <a:buNone/>
              <a:defRPr sz="1500"/>
            </a:lvl6pPr>
            <a:lvl7pPr marL="2057314" indent="0">
              <a:buNone/>
              <a:defRPr sz="1500"/>
            </a:lvl7pPr>
            <a:lvl8pPr marL="2400200" indent="0">
              <a:buNone/>
              <a:defRPr sz="1500"/>
            </a:lvl8pPr>
            <a:lvl9pPr marL="2743086"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9"/>
            <a:ext cx="2400300" cy="1463040"/>
          </a:xfrm>
        </p:spPr>
        <p:txBody>
          <a:bodyPr lIns="91436" rIns="91436" anchor="ctr">
            <a:normAutofit/>
          </a:bodyPr>
          <a:lstStyle>
            <a:lvl1pPr marL="0" indent="0">
              <a:lnSpc>
                <a:spcPct val="100000"/>
              </a:lnSpc>
              <a:spcBef>
                <a:spcPts val="0"/>
              </a:spcBef>
              <a:buNone/>
              <a:defRPr sz="1600">
                <a:solidFill>
                  <a:schemeClr val="tx1">
                    <a:lumMod val="95000"/>
                    <a:lumOff val="5000"/>
                  </a:schemeClr>
                </a:solidFill>
              </a:defRPr>
            </a:lvl1pPr>
            <a:lvl2pPr marL="342886" indent="0">
              <a:buNone/>
              <a:defRPr sz="1100"/>
            </a:lvl2pPr>
            <a:lvl3pPr marL="685771" indent="0">
              <a:buNone/>
              <a:defRPr sz="900"/>
            </a:lvl3pPr>
            <a:lvl4pPr marL="1028657" indent="0">
              <a:buNone/>
              <a:defRPr sz="800"/>
            </a:lvl4pPr>
            <a:lvl5pPr marL="1371543" indent="0">
              <a:buNone/>
              <a:defRPr sz="800"/>
            </a:lvl5pPr>
            <a:lvl6pPr marL="1714429" indent="0">
              <a:buNone/>
              <a:defRPr sz="800"/>
            </a:lvl6pPr>
            <a:lvl7pPr marL="2057314" indent="0">
              <a:buNone/>
              <a:defRPr sz="800"/>
            </a:lvl7pPr>
            <a:lvl8pPr marL="2400200" indent="0">
              <a:buNone/>
              <a:defRPr sz="800"/>
            </a:lvl8pPr>
            <a:lvl9pPr marL="2743086"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10/14/2014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flipV="1">
            <a:off x="6290132" y="5264107"/>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0477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2" descr="J:\_ServiceLearning\gfx\PPT\PPT-SD-BG.jp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 y="0"/>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768096" y="585216"/>
            <a:ext cx="7290054" cy="1499616"/>
          </a:xfrm>
          <a:prstGeom prst="rect">
            <a:avLst/>
          </a:prstGeom>
        </p:spPr>
        <p:txBody>
          <a:bodyPr vert="horz" lIns="91436" tIns="45718" rIns="91436" bIns="45718"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9" y="2286000"/>
            <a:ext cx="7290055" cy="4023360"/>
          </a:xfrm>
          <a:prstGeom prst="rect">
            <a:avLst/>
          </a:prstGeom>
        </p:spPr>
        <p:txBody>
          <a:bodyPr vert="horz" lIns="45718" tIns="45718" rIns="45718" bIns="4571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100" y="6470704"/>
            <a:ext cx="1615607" cy="274320"/>
          </a:xfrm>
          <a:prstGeom prst="rect">
            <a:avLst/>
          </a:prstGeom>
        </p:spPr>
        <p:txBody>
          <a:bodyPr vert="horz" lIns="91436" tIns="45718" rIns="91436" bIns="45718" rtlCol="0" anchor="ctr"/>
          <a:lstStyle>
            <a:lvl1pPr algn="l">
              <a:defRPr sz="1000">
                <a:solidFill>
                  <a:schemeClr val="tx1">
                    <a:lumMod val="95000"/>
                    <a:lumOff val="5000"/>
                  </a:schemeClr>
                </a:solidFill>
                <a:latin typeface="+mj-lt"/>
              </a:defRPr>
            </a:lvl1pPr>
          </a:lstStyle>
          <a:p>
            <a:fld id="{9D6E9DEC-419B-4CC5-A080-3B06BD5A8291}" type="datetimeFigureOut">
              <a:rPr lang="en-US" smtClean="0"/>
              <a:t>10/14/2014</a:t>
            </a:fld>
            <a:endParaRPr lang="en-US" dirty="0"/>
          </a:p>
        </p:txBody>
      </p:sp>
      <p:sp>
        <p:nvSpPr>
          <p:cNvPr id="5" name="Footer Placeholder 4"/>
          <p:cNvSpPr>
            <a:spLocks noGrp="1"/>
          </p:cNvSpPr>
          <p:nvPr>
            <p:ph type="ftr" sz="quarter" idx="3"/>
          </p:nvPr>
        </p:nvSpPr>
        <p:spPr>
          <a:xfrm>
            <a:off x="2393950" y="6470704"/>
            <a:ext cx="4426094" cy="274320"/>
          </a:xfrm>
          <a:prstGeom prst="rect">
            <a:avLst/>
          </a:prstGeom>
        </p:spPr>
        <p:txBody>
          <a:bodyPr vert="horz" lIns="91436" tIns="45718" rIns="91436" bIns="45718"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6889750" y="6470704"/>
            <a:ext cx="730250" cy="274320"/>
          </a:xfrm>
          <a:prstGeom prst="rect">
            <a:avLst/>
          </a:prstGeom>
        </p:spPr>
        <p:txBody>
          <a:bodyPr vert="horz" lIns="91436" tIns="45718" rIns="91436" bIns="45718" rtlCol="0" anchor="ctr"/>
          <a:lstStyle>
            <a:lvl1pPr algn="l">
              <a:defRPr sz="1000">
                <a:solidFill>
                  <a:schemeClr val="tx1">
                    <a:lumMod val="95000"/>
                    <a:lumOff val="5000"/>
                  </a:schemeClr>
                </a:solidFill>
                <a:latin typeface="+mj-lt"/>
              </a:defRPr>
            </a:lvl1pPr>
          </a:lstStyle>
          <a:p>
            <a:fld id="{6D22F896-40B5-4ADD-8801-0D06FADFA095}" type="slidenum">
              <a:rPr lang="en-US" smtClean="0"/>
              <a:pPr/>
              <a:t>‹#›</a:t>
            </a:fld>
            <a:endParaRPr lang="en-US" dirty="0"/>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026" name="Picture 2" descr="J:\_ServiceLearning\gfx\MTC_Identity Graphics\png\MTC_logo_02_E.pn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08494" y="6400800"/>
            <a:ext cx="1020306"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6882916"/>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sldNum="0" hdr="0" ftr="0" dt="0"/>
  <p:txStyles>
    <p:titleStyle>
      <a:lvl1pPr algn="l" defTabSz="914362" rtl="0" eaLnBrk="1" latinLnBrk="0" hangingPunct="1">
        <a:lnSpc>
          <a:spcPct val="80000"/>
        </a:lnSpc>
        <a:spcBef>
          <a:spcPct val="0"/>
        </a:spcBef>
        <a:buNone/>
        <a:defRPr sz="3600" kern="1200" cap="all" spc="100" baseline="0">
          <a:solidFill>
            <a:srgbClr val="2C2927"/>
          </a:solidFill>
          <a:latin typeface="Univers 67 Condensed" pitchFamily="50" charset="0"/>
          <a:ea typeface="+mj-ea"/>
          <a:cs typeface="+mj-cs"/>
        </a:defRPr>
      </a:lvl1pPr>
    </p:titleStyle>
    <p:bodyStyle>
      <a:lvl1pPr marL="91436" indent="-91436" algn="l" defTabSz="914362"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800" kern="1200">
          <a:solidFill>
            <a:srgbClr val="2C2927"/>
          </a:solidFill>
          <a:latin typeface="Univers 57 Condensed" panose="020B0606020202060204" pitchFamily="34" charset="0"/>
          <a:ea typeface="+mn-ea"/>
          <a:cs typeface="+mn-cs"/>
        </a:defRPr>
      </a:lvl1pPr>
      <a:lvl2pPr marL="265165" indent="-137154" algn="l" defTabSz="914362" rtl="0" eaLnBrk="1" latinLnBrk="0" hangingPunct="1">
        <a:lnSpc>
          <a:spcPct val="90000"/>
        </a:lnSpc>
        <a:spcBef>
          <a:spcPts val="200"/>
        </a:spcBef>
        <a:spcAft>
          <a:spcPts val="400"/>
        </a:spcAft>
        <a:buClr>
          <a:schemeClr val="accent1"/>
        </a:buClr>
        <a:buFont typeface="Wingdings 3" pitchFamily="18" charset="2"/>
        <a:buChar char=""/>
        <a:defRPr sz="2400" kern="1200">
          <a:solidFill>
            <a:srgbClr val="2C2927"/>
          </a:solidFill>
          <a:latin typeface="Sabon Bold Italic Oldstyle Figu" panose="02000803000000000000" pitchFamily="2" charset="0"/>
          <a:ea typeface="+mn-ea"/>
          <a:cs typeface="+mn-cs"/>
        </a:defRPr>
      </a:lvl2pPr>
      <a:lvl3pPr marL="448037" indent="-137154" algn="l" defTabSz="914362" rtl="0" eaLnBrk="1" latinLnBrk="0" hangingPunct="1">
        <a:lnSpc>
          <a:spcPct val="90000"/>
        </a:lnSpc>
        <a:spcBef>
          <a:spcPts val="200"/>
        </a:spcBef>
        <a:spcAft>
          <a:spcPts val="400"/>
        </a:spcAft>
        <a:buClr>
          <a:schemeClr val="accent1"/>
        </a:buClr>
        <a:buFont typeface="Wingdings 3" pitchFamily="18" charset="2"/>
        <a:buChar char=""/>
        <a:defRPr sz="2000" kern="1200">
          <a:solidFill>
            <a:srgbClr val="2C2927"/>
          </a:solidFill>
          <a:latin typeface="Univers 57 Condensed" panose="020B0606020202060204" pitchFamily="34" charset="0"/>
          <a:ea typeface="+mn-ea"/>
          <a:cs typeface="+mn-cs"/>
        </a:defRPr>
      </a:lvl3pPr>
      <a:lvl4pPr marL="594335" indent="-137154" algn="l" defTabSz="914362" rtl="0" eaLnBrk="1" latinLnBrk="0" hangingPunct="1">
        <a:lnSpc>
          <a:spcPct val="90000"/>
        </a:lnSpc>
        <a:spcBef>
          <a:spcPts val="200"/>
        </a:spcBef>
        <a:spcAft>
          <a:spcPts val="400"/>
        </a:spcAft>
        <a:buClr>
          <a:schemeClr val="accent1"/>
        </a:buClr>
        <a:buFont typeface="Wingdings 3" pitchFamily="18" charset="2"/>
        <a:buChar char=""/>
        <a:defRPr sz="1600" kern="1200">
          <a:solidFill>
            <a:srgbClr val="2C2927"/>
          </a:solidFill>
          <a:latin typeface="Sabon Bold Italic Oldstyle Figu" panose="02000803000000000000" pitchFamily="2" charset="0"/>
          <a:ea typeface="+mn-ea"/>
          <a:cs typeface="+mn-cs"/>
        </a:defRPr>
      </a:lvl4pPr>
      <a:lvl5pPr marL="777208" indent="-137154" algn="l" defTabSz="914362" rtl="0" eaLnBrk="1" latinLnBrk="0" hangingPunct="1">
        <a:lnSpc>
          <a:spcPct val="90000"/>
        </a:lnSpc>
        <a:spcBef>
          <a:spcPts val="200"/>
        </a:spcBef>
        <a:spcAft>
          <a:spcPts val="400"/>
        </a:spcAft>
        <a:buClr>
          <a:schemeClr val="accent1"/>
        </a:buClr>
        <a:buFont typeface="Wingdings 3" pitchFamily="18" charset="2"/>
        <a:buChar char=""/>
        <a:defRPr sz="1400" kern="1200">
          <a:solidFill>
            <a:srgbClr val="2C2927"/>
          </a:solidFill>
          <a:latin typeface="Univers 57 Condensed" panose="020B0606020202060204" pitchFamily="34" charset="0"/>
          <a:ea typeface="+mn-ea"/>
          <a:cs typeface="+mn-cs"/>
        </a:defRPr>
      </a:lvl5pPr>
      <a:lvl6pPr marL="914362" indent="-137154" algn="l" defTabSz="914362"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660" indent="-137154" algn="l" defTabSz="914362"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01" indent="-137154" algn="l" defTabSz="914362"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399" indent="-137154" algn="l" defTabSz="914362"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362" rtl="0" eaLnBrk="1" latinLnBrk="0" hangingPunct="1">
        <a:defRPr sz="1800" kern="1200">
          <a:solidFill>
            <a:schemeClr val="tx1"/>
          </a:solidFill>
          <a:latin typeface="+mn-lt"/>
          <a:ea typeface="+mn-ea"/>
          <a:cs typeface="+mn-cs"/>
        </a:defRPr>
      </a:lvl1pPr>
      <a:lvl2pPr marL="457181" algn="l" defTabSz="914362" rtl="0" eaLnBrk="1" latinLnBrk="0" hangingPunct="1">
        <a:defRPr sz="1800" kern="1200">
          <a:solidFill>
            <a:schemeClr val="tx1"/>
          </a:solidFill>
          <a:latin typeface="+mn-lt"/>
          <a:ea typeface="+mn-ea"/>
          <a:cs typeface="+mn-cs"/>
        </a:defRPr>
      </a:lvl2pPr>
      <a:lvl3pPr marL="914362" algn="l" defTabSz="914362" rtl="0" eaLnBrk="1" latinLnBrk="0" hangingPunct="1">
        <a:defRPr sz="1800" kern="1200">
          <a:solidFill>
            <a:schemeClr val="tx1"/>
          </a:solidFill>
          <a:latin typeface="+mn-lt"/>
          <a:ea typeface="+mn-ea"/>
          <a:cs typeface="+mn-cs"/>
        </a:defRPr>
      </a:lvl3pPr>
      <a:lvl4pPr marL="1371543" algn="l" defTabSz="914362" rtl="0" eaLnBrk="1" latinLnBrk="0" hangingPunct="1">
        <a:defRPr sz="1800" kern="1200">
          <a:solidFill>
            <a:schemeClr val="tx1"/>
          </a:solidFill>
          <a:latin typeface="+mn-lt"/>
          <a:ea typeface="+mn-ea"/>
          <a:cs typeface="+mn-cs"/>
        </a:defRPr>
      </a:lvl4pPr>
      <a:lvl5pPr marL="1828724" algn="l" defTabSz="914362" rtl="0" eaLnBrk="1" latinLnBrk="0" hangingPunct="1">
        <a:defRPr sz="1800" kern="1200">
          <a:solidFill>
            <a:schemeClr val="tx1"/>
          </a:solidFill>
          <a:latin typeface="+mn-lt"/>
          <a:ea typeface="+mn-ea"/>
          <a:cs typeface="+mn-cs"/>
        </a:defRPr>
      </a:lvl5pPr>
      <a:lvl6pPr marL="2285905" algn="l" defTabSz="914362" rtl="0" eaLnBrk="1" latinLnBrk="0" hangingPunct="1">
        <a:defRPr sz="1800" kern="1200">
          <a:solidFill>
            <a:schemeClr val="tx1"/>
          </a:solidFill>
          <a:latin typeface="+mn-lt"/>
          <a:ea typeface="+mn-ea"/>
          <a:cs typeface="+mn-cs"/>
        </a:defRPr>
      </a:lvl6pPr>
      <a:lvl7pPr marL="2743086" algn="l" defTabSz="914362" rtl="0" eaLnBrk="1" latinLnBrk="0" hangingPunct="1">
        <a:defRPr sz="1800" kern="1200">
          <a:solidFill>
            <a:schemeClr val="tx1"/>
          </a:solidFill>
          <a:latin typeface="+mn-lt"/>
          <a:ea typeface="+mn-ea"/>
          <a:cs typeface="+mn-cs"/>
        </a:defRPr>
      </a:lvl7pPr>
      <a:lvl8pPr marL="3200266" algn="l" defTabSz="914362" rtl="0" eaLnBrk="1" latinLnBrk="0" hangingPunct="1">
        <a:defRPr sz="1800" kern="1200">
          <a:solidFill>
            <a:schemeClr val="tx1"/>
          </a:solidFill>
          <a:latin typeface="+mn-lt"/>
          <a:ea typeface="+mn-ea"/>
          <a:cs typeface="+mn-cs"/>
        </a:defRPr>
      </a:lvl8pPr>
      <a:lvl9pPr marL="3657448" algn="l" defTabSz="91436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ED36C"/>
                </a:solidFill>
              </a:rPr>
              <a:t>Another Kind</a:t>
            </a:r>
            <a:br>
              <a:rPr lang="en-US" dirty="0" smtClean="0">
                <a:solidFill>
                  <a:srgbClr val="FED36C"/>
                </a:solidFill>
              </a:rPr>
            </a:br>
            <a:r>
              <a:rPr lang="en-US" dirty="0" smtClean="0">
                <a:solidFill>
                  <a:srgbClr val="FED36C"/>
                </a:solidFill>
              </a:rPr>
              <a:t>of Service</a:t>
            </a:r>
            <a:endParaRPr lang="en-US" dirty="0">
              <a:solidFill>
                <a:srgbClr val="FED36C"/>
              </a:solidFill>
            </a:endParaRPr>
          </a:p>
        </p:txBody>
      </p:sp>
      <p:sp>
        <p:nvSpPr>
          <p:cNvPr id="3" name="Subtitle 2"/>
          <p:cNvSpPr>
            <a:spLocks noGrp="1"/>
          </p:cNvSpPr>
          <p:nvPr>
            <p:ph type="subTitle" idx="1"/>
          </p:nvPr>
        </p:nvSpPr>
        <p:spPr/>
        <p:txBody>
          <a:bodyPr/>
          <a:lstStyle/>
          <a:p>
            <a:r>
              <a:rPr lang="en-US" dirty="0" smtClean="0">
                <a:solidFill>
                  <a:srgbClr val="FED36C"/>
                </a:solidFill>
              </a:rPr>
              <a:t>Service Learning and Veterans</a:t>
            </a:r>
            <a:endParaRPr lang="en-US" dirty="0">
              <a:solidFill>
                <a:srgbClr val="FED36C"/>
              </a:solidFill>
            </a:endParaRPr>
          </a:p>
        </p:txBody>
      </p:sp>
    </p:spTree>
    <p:extLst>
      <p:ext uri="{BB962C8B-B14F-4D97-AF65-F5344CB8AC3E}">
        <p14:creationId xmlns:p14="http://schemas.microsoft.com/office/powerpoint/2010/main" val="34384827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ED36C"/>
                </a:solidFill>
              </a:rPr>
              <a:t>The Wall Street Effect</a:t>
            </a:r>
          </a:p>
        </p:txBody>
      </p:sp>
      <p:sp>
        <p:nvSpPr>
          <p:cNvPr id="3" name="Content Placeholder 2"/>
          <p:cNvSpPr>
            <a:spLocks noGrp="1"/>
          </p:cNvSpPr>
          <p:nvPr>
            <p:ph idx="1"/>
          </p:nvPr>
        </p:nvSpPr>
        <p:spPr/>
        <p:txBody>
          <a:bodyPr/>
          <a:lstStyle/>
          <a:p>
            <a:endParaRPr lang="en-US" dirty="0" smtClean="0"/>
          </a:p>
          <a:p>
            <a:r>
              <a:rPr lang="en-US" sz="2800" b="1" dirty="0" smtClean="0"/>
              <a:t>Many </a:t>
            </a:r>
            <a:r>
              <a:rPr lang="en-US" sz="2800" b="1" dirty="0"/>
              <a:t>students decided to return to college and pursue a graduate degree or another field of study entirely that would seemingly “guarantee” a better-paying job. </a:t>
            </a:r>
          </a:p>
          <a:p>
            <a:endParaRPr lang="en-US" dirty="0"/>
          </a:p>
        </p:txBody>
      </p:sp>
    </p:spTree>
    <p:extLst>
      <p:ext uri="{BB962C8B-B14F-4D97-AF65-F5344CB8AC3E}">
        <p14:creationId xmlns:p14="http://schemas.microsoft.com/office/powerpoint/2010/main" val="16098027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ED36C"/>
                </a:solidFill>
              </a:rPr>
              <a:t>Lifelong Learners</a:t>
            </a:r>
            <a:endParaRPr lang="en-US" dirty="0">
              <a:solidFill>
                <a:srgbClr val="FED36C"/>
              </a:solidFill>
            </a:endParaRPr>
          </a:p>
        </p:txBody>
      </p:sp>
      <p:sp>
        <p:nvSpPr>
          <p:cNvPr id="3" name="Content Placeholder 2"/>
          <p:cNvSpPr>
            <a:spLocks noGrp="1"/>
          </p:cNvSpPr>
          <p:nvPr>
            <p:ph idx="1"/>
          </p:nvPr>
        </p:nvSpPr>
        <p:spPr/>
        <p:txBody>
          <a:bodyPr>
            <a:normAutofit/>
          </a:bodyPr>
          <a:lstStyle/>
          <a:p>
            <a:r>
              <a:rPr lang="en-US" sz="2800" b="1" dirty="0" smtClean="0"/>
              <a:t>Both groups returned </a:t>
            </a:r>
            <a:r>
              <a:rPr lang="en-US" sz="2800" b="1" dirty="0"/>
              <a:t>to </a:t>
            </a:r>
            <a:r>
              <a:rPr lang="en-US" sz="2800" b="1" dirty="0" smtClean="0"/>
              <a:t>higher education as part of </a:t>
            </a:r>
            <a:r>
              <a:rPr lang="en-US" sz="2800" b="1" dirty="0"/>
              <a:t>the national trend of “lifelong learners” </a:t>
            </a:r>
          </a:p>
          <a:p>
            <a:endParaRPr lang="en-US" dirty="0"/>
          </a:p>
        </p:txBody>
      </p:sp>
    </p:spTree>
    <p:extLst>
      <p:ext uri="{BB962C8B-B14F-4D97-AF65-F5344CB8AC3E}">
        <p14:creationId xmlns:p14="http://schemas.microsoft.com/office/powerpoint/2010/main" val="11045963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ED36C"/>
                </a:solidFill>
              </a:rPr>
              <a:t>Lifelong Learners</a:t>
            </a:r>
            <a:endParaRPr lang="en-US" dirty="0">
              <a:solidFill>
                <a:srgbClr val="FED36C"/>
              </a:solidFill>
            </a:endParaRPr>
          </a:p>
        </p:txBody>
      </p:sp>
      <p:sp>
        <p:nvSpPr>
          <p:cNvPr id="3" name="Content Placeholder 2"/>
          <p:cNvSpPr>
            <a:spLocks noGrp="1"/>
          </p:cNvSpPr>
          <p:nvPr>
            <p:ph idx="1"/>
          </p:nvPr>
        </p:nvSpPr>
        <p:spPr/>
        <p:txBody>
          <a:bodyPr>
            <a:normAutofit/>
          </a:bodyPr>
          <a:lstStyle/>
          <a:p>
            <a:r>
              <a:rPr lang="en-US" sz="2800" b="1" dirty="0" smtClean="0"/>
              <a:t>They </a:t>
            </a:r>
            <a:r>
              <a:rPr lang="en-US" sz="2800" b="1" dirty="0"/>
              <a:t>represent the student who will have multiple jobs </a:t>
            </a:r>
            <a:r>
              <a:rPr lang="en-US" sz="2800" b="1" dirty="0" smtClean="0"/>
              <a:t>in his/her lifetime in </a:t>
            </a:r>
            <a:r>
              <a:rPr lang="en-US" sz="2800" b="1" dirty="0"/>
              <a:t>an unstable </a:t>
            </a:r>
            <a:r>
              <a:rPr lang="en-US" sz="2800" b="1" dirty="0" smtClean="0"/>
              <a:t>economy, </a:t>
            </a:r>
            <a:r>
              <a:rPr lang="en-US" sz="2800" b="1" dirty="0"/>
              <a:t>might be juggling multiple part-time jobs with a full-course load, might have been deployed to combat multiple times, and who wants course lecture material and course activities to reflect a “real-world” application</a:t>
            </a:r>
          </a:p>
          <a:p>
            <a:endParaRPr lang="en-US" dirty="0"/>
          </a:p>
        </p:txBody>
      </p:sp>
    </p:spTree>
    <p:extLst>
      <p:ext uri="{BB962C8B-B14F-4D97-AF65-F5344CB8AC3E}">
        <p14:creationId xmlns:p14="http://schemas.microsoft.com/office/powerpoint/2010/main" val="30693750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ED36C"/>
                </a:solidFill>
              </a:rPr>
              <a:t>What These Populations </a:t>
            </a:r>
            <a:br>
              <a:rPr lang="en-US" dirty="0" smtClean="0">
                <a:solidFill>
                  <a:srgbClr val="FED36C"/>
                </a:solidFill>
              </a:rPr>
            </a:br>
            <a:r>
              <a:rPr lang="en-US" dirty="0" smtClean="0">
                <a:solidFill>
                  <a:srgbClr val="FED36C"/>
                </a:solidFill>
              </a:rPr>
              <a:t>Mean to Educators</a:t>
            </a:r>
            <a:endParaRPr lang="en-US" dirty="0">
              <a:solidFill>
                <a:srgbClr val="FED36C"/>
              </a:solidFill>
            </a:endParaRPr>
          </a:p>
        </p:txBody>
      </p:sp>
      <p:sp>
        <p:nvSpPr>
          <p:cNvPr id="3" name="Content Placeholder 2"/>
          <p:cNvSpPr>
            <a:spLocks noGrp="1"/>
          </p:cNvSpPr>
          <p:nvPr>
            <p:ph idx="1"/>
          </p:nvPr>
        </p:nvSpPr>
        <p:spPr/>
        <p:txBody>
          <a:bodyPr>
            <a:normAutofit/>
          </a:bodyPr>
          <a:lstStyle/>
          <a:p>
            <a:r>
              <a:rPr lang="en-US" sz="2800" b="1" dirty="0" smtClean="0"/>
              <a:t>Students </a:t>
            </a:r>
            <a:r>
              <a:rPr lang="en-US" sz="2800" b="1" dirty="0"/>
              <a:t>want the lecture material to reflect their ability to find other information sources in the classroom via technology, and a willingness to apply the material in a meaningful way, such as experiential learning</a:t>
            </a:r>
          </a:p>
          <a:p>
            <a:endParaRPr lang="en-US" dirty="0"/>
          </a:p>
        </p:txBody>
      </p:sp>
    </p:spTree>
    <p:extLst>
      <p:ext uri="{BB962C8B-B14F-4D97-AF65-F5344CB8AC3E}">
        <p14:creationId xmlns:p14="http://schemas.microsoft.com/office/powerpoint/2010/main" val="28974023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ED36C"/>
                </a:solidFill>
              </a:rPr>
              <a:t>How Can You Bring </a:t>
            </a:r>
            <a:r>
              <a:rPr lang="en-US" dirty="0" smtClean="0">
                <a:solidFill>
                  <a:srgbClr val="FED36C"/>
                </a:solidFill>
              </a:rPr>
              <a:t>It All Together</a:t>
            </a:r>
            <a:r>
              <a:rPr lang="en-US" dirty="0">
                <a:solidFill>
                  <a:srgbClr val="FED36C"/>
                </a:solidFill>
              </a:rPr>
              <a:t>?</a:t>
            </a:r>
          </a:p>
        </p:txBody>
      </p:sp>
      <p:sp>
        <p:nvSpPr>
          <p:cNvPr id="3" name="Content Placeholder 2"/>
          <p:cNvSpPr>
            <a:spLocks noGrp="1"/>
          </p:cNvSpPr>
          <p:nvPr>
            <p:ph idx="1"/>
          </p:nvPr>
        </p:nvSpPr>
        <p:spPr/>
        <p:txBody>
          <a:bodyPr>
            <a:normAutofit/>
          </a:bodyPr>
          <a:lstStyle/>
          <a:p>
            <a:pPr algn="ctr"/>
            <a:endParaRPr lang="en-US" sz="2800" b="1" dirty="0" smtClean="0"/>
          </a:p>
          <a:p>
            <a:pPr algn="ctr"/>
            <a:endParaRPr lang="en-US" sz="2800" b="1" dirty="0"/>
          </a:p>
          <a:p>
            <a:pPr algn="ctr"/>
            <a:r>
              <a:rPr lang="en-US" sz="2800" b="1" dirty="0" smtClean="0"/>
              <a:t>A Service Learning project</a:t>
            </a:r>
          </a:p>
          <a:p>
            <a:pPr algn="ctr"/>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35639968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ED36C"/>
                </a:solidFill>
              </a:rPr>
              <a:t>How Can You Bring </a:t>
            </a:r>
            <a:r>
              <a:rPr lang="en-US" dirty="0" smtClean="0">
                <a:solidFill>
                  <a:srgbClr val="FED36C"/>
                </a:solidFill>
              </a:rPr>
              <a:t>It All Together</a:t>
            </a:r>
            <a:r>
              <a:rPr lang="en-US" dirty="0">
                <a:solidFill>
                  <a:srgbClr val="FED36C"/>
                </a:solidFill>
              </a:rPr>
              <a:t>?</a:t>
            </a:r>
          </a:p>
        </p:txBody>
      </p:sp>
      <p:sp>
        <p:nvSpPr>
          <p:cNvPr id="3" name="Content Placeholder 2"/>
          <p:cNvSpPr>
            <a:spLocks noGrp="1"/>
          </p:cNvSpPr>
          <p:nvPr>
            <p:ph idx="1"/>
          </p:nvPr>
        </p:nvSpPr>
        <p:spPr/>
        <p:txBody>
          <a:bodyPr>
            <a:normAutofit/>
          </a:bodyPr>
          <a:lstStyle/>
          <a:p>
            <a:r>
              <a:rPr lang="en-US" sz="2800" b="1" dirty="0" smtClean="0"/>
              <a:t>Formally defined, Service </a:t>
            </a:r>
            <a:r>
              <a:rPr lang="en-US" sz="2800" b="1" dirty="0"/>
              <a:t>Learning is a teaching and learning strategy that integrates meaningful community service with instruction and reflection to enrich the learning experience, teaching civic responsibility, and strengthen communities</a:t>
            </a:r>
            <a:r>
              <a:rPr lang="en-US" sz="2800" b="1" dirty="0" smtClean="0"/>
              <a:t>.</a:t>
            </a:r>
          </a:p>
          <a:p>
            <a:endParaRPr lang="en-US" dirty="0" smtClean="0"/>
          </a:p>
          <a:p>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40342400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ED36C"/>
                </a:solidFill>
              </a:rPr>
              <a:t>How Can You Bring </a:t>
            </a:r>
            <a:r>
              <a:rPr lang="en-US" dirty="0" smtClean="0">
                <a:solidFill>
                  <a:srgbClr val="FED36C"/>
                </a:solidFill>
              </a:rPr>
              <a:t>It All Together</a:t>
            </a:r>
            <a:r>
              <a:rPr lang="en-US" dirty="0">
                <a:solidFill>
                  <a:srgbClr val="FED36C"/>
                </a:solidFill>
              </a:rPr>
              <a:t>?</a:t>
            </a:r>
          </a:p>
        </p:txBody>
      </p:sp>
      <p:sp>
        <p:nvSpPr>
          <p:cNvPr id="3" name="Content Placeholder 2"/>
          <p:cNvSpPr>
            <a:spLocks noGrp="1"/>
          </p:cNvSpPr>
          <p:nvPr>
            <p:ph idx="1"/>
          </p:nvPr>
        </p:nvSpPr>
        <p:spPr/>
        <p:txBody>
          <a:bodyPr>
            <a:normAutofit/>
          </a:bodyPr>
          <a:lstStyle/>
          <a:p>
            <a:r>
              <a:rPr lang="en-US" sz="2800" b="1" dirty="0" smtClean="0"/>
              <a:t>Service </a:t>
            </a:r>
            <a:r>
              <a:rPr lang="en-US" sz="2800" b="1" dirty="0"/>
              <a:t>Learning provides “real world” application of theoretical or abstract concepts in a way that students can retain the information while acquiring experience.</a:t>
            </a:r>
          </a:p>
          <a:p>
            <a:endParaRPr lang="en-US" dirty="0" smtClean="0"/>
          </a:p>
          <a:p>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22352653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ED36C"/>
                </a:solidFill>
              </a:rPr>
              <a:t>The Benefits for Veteran Students </a:t>
            </a:r>
            <a:endParaRPr lang="en-US" dirty="0">
              <a:solidFill>
                <a:srgbClr val="FED36C"/>
              </a:solidFill>
            </a:endParaRPr>
          </a:p>
        </p:txBody>
      </p:sp>
      <p:sp>
        <p:nvSpPr>
          <p:cNvPr id="3" name="Content Placeholder 2"/>
          <p:cNvSpPr>
            <a:spLocks noGrp="1"/>
          </p:cNvSpPr>
          <p:nvPr>
            <p:ph idx="1"/>
          </p:nvPr>
        </p:nvSpPr>
        <p:spPr/>
        <p:txBody>
          <a:bodyPr>
            <a:normAutofit/>
          </a:bodyPr>
          <a:lstStyle/>
          <a:p>
            <a:r>
              <a:rPr lang="en-US" sz="3000" b="1" dirty="0" smtClean="0"/>
              <a:t>According to Rev. Jodi </a:t>
            </a:r>
            <a:r>
              <a:rPr lang="en-US" sz="3000" b="1" dirty="0" err="1" smtClean="0"/>
              <a:t>McCullah</a:t>
            </a:r>
            <a:r>
              <a:rPr lang="en-US" sz="3000" b="1" dirty="0"/>
              <a:t> </a:t>
            </a:r>
            <a:r>
              <a:rPr lang="en-US" sz="3000" b="1" dirty="0" smtClean="0"/>
              <a:t>of Soldiers and Families Embraced, after </a:t>
            </a:r>
            <a:r>
              <a:rPr lang="en-US" sz="3000" b="1" dirty="0"/>
              <a:t>returning from combat, returning to a “normal” pre-deployment life is impossible—our veterans have seen and done things that have given them a different outlook on life and ways of looking at themselves and </a:t>
            </a:r>
            <a:r>
              <a:rPr lang="en-US" sz="3000" b="1" dirty="0" smtClean="0"/>
              <a:t>others </a:t>
            </a:r>
          </a:p>
        </p:txBody>
      </p:sp>
    </p:spTree>
    <p:extLst>
      <p:ext uri="{BB962C8B-B14F-4D97-AF65-F5344CB8AC3E}">
        <p14:creationId xmlns:p14="http://schemas.microsoft.com/office/powerpoint/2010/main" val="38171348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ED36C"/>
                </a:solidFill>
              </a:rPr>
              <a:t>The Benefits for Veteran Students </a:t>
            </a:r>
            <a:endParaRPr lang="en-US" dirty="0">
              <a:solidFill>
                <a:srgbClr val="FED36C"/>
              </a:solidFill>
            </a:endParaRPr>
          </a:p>
        </p:txBody>
      </p:sp>
      <p:sp>
        <p:nvSpPr>
          <p:cNvPr id="3" name="Content Placeholder 2"/>
          <p:cNvSpPr>
            <a:spLocks noGrp="1"/>
          </p:cNvSpPr>
          <p:nvPr>
            <p:ph idx="1"/>
          </p:nvPr>
        </p:nvSpPr>
        <p:spPr/>
        <p:txBody>
          <a:bodyPr>
            <a:normAutofit/>
          </a:bodyPr>
          <a:lstStyle/>
          <a:p>
            <a:r>
              <a:rPr lang="en-US" sz="3000" b="1" dirty="0" smtClean="0"/>
              <a:t>However</a:t>
            </a:r>
            <a:r>
              <a:rPr lang="en-US" sz="3000" b="1" dirty="0"/>
              <a:t>, a “new normal” doesn’t need to automatically equate to negative feelings or outcomes. </a:t>
            </a:r>
          </a:p>
          <a:p>
            <a:pPr marL="0" indent="0">
              <a:buNone/>
            </a:pPr>
            <a:r>
              <a:rPr lang="en-US" dirty="0" smtClean="0"/>
              <a:t> </a:t>
            </a:r>
            <a:endParaRPr lang="en-US" dirty="0"/>
          </a:p>
        </p:txBody>
      </p:sp>
    </p:spTree>
    <p:extLst>
      <p:ext uri="{BB962C8B-B14F-4D97-AF65-F5344CB8AC3E}">
        <p14:creationId xmlns:p14="http://schemas.microsoft.com/office/powerpoint/2010/main" val="4266650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ED36C"/>
                </a:solidFill>
              </a:rPr>
              <a:t>The Benefits for Veteran Students </a:t>
            </a:r>
          </a:p>
        </p:txBody>
      </p:sp>
      <p:sp>
        <p:nvSpPr>
          <p:cNvPr id="3" name="Content Placeholder 2"/>
          <p:cNvSpPr>
            <a:spLocks noGrp="1"/>
          </p:cNvSpPr>
          <p:nvPr>
            <p:ph idx="1"/>
          </p:nvPr>
        </p:nvSpPr>
        <p:spPr/>
        <p:txBody>
          <a:bodyPr/>
          <a:lstStyle/>
          <a:p>
            <a:r>
              <a:rPr lang="en-US" sz="2800" b="1" dirty="0" smtClean="0"/>
              <a:t>After </a:t>
            </a:r>
            <a:r>
              <a:rPr lang="en-US" sz="2800" b="1" dirty="0"/>
              <a:t>months or years with a defined “mission,” veterans may desire another mission, and much of Service Learning is mission-directed, and it requires teamwork and </a:t>
            </a:r>
            <a:r>
              <a:rPr lang="en-US" sz="2800" b="1" dirty="0" smtClean="0"/>
              <a:t>a unified group; the project allows for acquisition of necessary </a:t>
            </a:r>
            <a:r>
              <a:rPr lang="en-US" sz="2800" b="1" dirty="0"/>
              <a:t>job skills and portfolio </a:t>
            </a:r>
            <a:r>
              <a:rPr lang="en-US" sz="2800" b="1" dirty="0" smtClean="0"/>
              <a:t>material, </a:t>
            </a:r>
            <a:r>
              <a:rPr lang="en-US" sz="2800" b="1" dirty="0"/>
              <a:t>and </a:t>
            </a:r>
            <a:r>
              <a:rPr lang="en-US" sz="2800" b="1" dirty="0" smtClean="0"/>
              <a:t>students </a:t>
            </a:r>
            <a:r>
              <a:rPr lang="en-US" sz="2800" b="1" dirty="0"/>
              <a:t>work in teams in a real-world setting with measurable outcomes</a:t>
            </a:r>
          </a:p>
          <a:p>
            <a:pPr marL="0" indent="0">
              <a:buNone/>
            </a:pPr>
            <a:endParaRPr lang="en-US" dirty="0"/>
          </a:p>
          <a:p>
            <a:endParaRPr lang="en-US" dirty="0"/>
          </a:p>
        </p:txBody>
      </p:sp>
    </p:spTree>
    <p:extLst>
      <p:ext uri="{BB962C8B-B14F-4D97-AF65-F5344CB8AC3E}">
        <p14:creationId xmlns:p14="http://schemas.microsoft.com/office/powerpoint/2010/main" val="39874459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ED36C"/>
                </a:solidFill>
              </a:rPr>
              <a:t>An Overview: </a:t>
            </a:r>
            <a:br>
              <a:rPr lang="en-US" dirty="0" smtClean="0">
                <a:solidFill>
                  <a:srgbClr val="FED36C"/>
                </a:solidFill>
              </a:rPr>
            </a:br>
            <a:r>
              <a:rPr lang="en-US" dirty="0" smtClean="0">
                <a:solidFill>
                  <a:srgbClr val="FED36C"/>
                </a:solidFill>
              </a:rPr>
              <a:t>the New Learner</a:t>
            </a:r>
            <a:endParaRPr lang="en-US" dirty="0">
              <a:solidFill>
                <a:srgbClr val="FED36C"/>
              </a:solidFill>
            </a:endParaRPr>
          </a:p>
        </p:txBody>
      </p:sp>
      <p:sp>
        <p:nvSpPr>
          <p:cNvPr id="3" name="Content Placeholder 2"/>
          <p:cNvSpPr>
            <a:spLocks noGrp="1"/>
          </p:cNvSpPr>
          <p:nvPr>
            <p:ph idx="1"/>
          </p:nvPr>
        </p:nvSpPr>
        <p:spPr/>
        <p:txBody>
          <a:bodyPr>
            <a:noAutofit/>
          </a:bodyPr>
          <a:lstStyle/>
          <a:p>
            <a:pPr marL="0" indent="0">
              <a:buNone/>
            </a:pPr>
            <a:r>
              <a:rPr lang="en-US" sz="2800" b="1" dirty="0" smtClean="0"/>
              <a:t>The 21</a:t>
            </a:r>
            <a:r>
              <a:rPr lang="en-US" sz="2800" b="1" baseline="30000" dirty="0" smtClean="0"/>
              <a:t>st</a:t>
            </a:r>
            <a:r>
              <a:rPr lang="en-US" sz="2800" b="1" dirty="0" smtClean="0"/>
              <a:t> century online and on-ground student population is unlike </a:t>
            </a:r>
            <a:r>
              <a:rPr lang="en-US" sz="2800" dirty="0" smtClean="0"/>
              <a:t>all </a:t>
            </a:r>
            <a:r>
              <a:rPr lang="en-US" sz="2800" b="1" dirty="0" smtClean="0"/>
              <a:t>previous generations</a:t>
            </a:r>
          </a:p>
        </p:txBody>
      </p:sp>
    </p:spTree>
    <p:extLst>
      <p:ext uri="{BB962C8B-B14F-4D97-AF65-F5344CB8AC3E}">
        <p14:creationId xmlns:p14="http://schemas.microsoft.com/office/powerpoint/2010/main" val="10429030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ED36C"/>
                </a:solidFill>
              </a:rPr>
              <a:t/>
            </a:r>
            <a:br>
              <a:rPr lang="en-US" dirty="0" smtClean="0">
                <a:solidFill>
                  <a:srgbClr val="FED36C"/>
                </a:solidFill>
              </a:rPr>
            </a:br>
            <a:r>
              <a:rPr lang="en-US" dirty="0" smtClean="0">
                <a:solidFill>
                  <a:srgbClr val="FED36C"/>
                </a:solidFill>
              </a:rPr>
              <a:t>The End Result</a:t>
            </a:r>
            <a:br>
              <a:rPr lang="en-US" dirty="0" smtClean="0">
                <a:solidFill>
                  <a:srgbClr val="FED36C"/>
                </a:solidFill>
              </a:rPr>
            </a:br>
            <a:endParaRPr lang="en-US" dirty="0">
              <a:solidFill>
                <a:srgbClr val="FED36C"/>
              </a:solidFill>
            </a:endParaRPr>
          </a:p>
        </p:txBody>
      </p:sp>
      <p:sp>
        <p:nvSpPr>
          <p:cNvPr id="3" name="Content Placeholder 2"/>
          <p:cNvSpPr>
            <a:spLocks noGrp="1"/>
          </p:cNvSpPr>
          <p:nvPr>
            <p:ph idx="1"/>
          </p:nvPr>
        </p:nvSpPr>
        <p:spPr/>
        <p:txBody>
          <a:bodyPr>
            <a:normAutofit/>
          </a:bodyPr>
          <a:lstStyle/>
          <a:p>
            <a:r>
              <a:rPr lang="en-US" sz="2800" b="1" dirty="0" smtClean="0"/>
              <a:t>Students apply the course information in a meaningful way that increases retention of material, provides insight into the community, and allows for veterans to have a place in shaping their educational experience by using their own skill set. </a:t>
            </a:r>
          </a:p>
        </p:txBody>
      </p:sp>
    </p:spTree>
    <p:extLst>
      <p:ext uri="{BB962C8B-B14F-4D97-AF65-F5344CB8AC3E}">
        <p14:creationId xmlns:p14="http://schemas.microsoft.com/office/powerpoint/2010/main" val="5834095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ED36C"/>
                </a:solidFill>
              </a:rPr>
              <a:t/>
            </a:r>
            <a:br>
              <a:rPr lang="en-US" dirty="0" smtClean="0">
                <a:solidFill>
                  <a:srgbClr val="FED36C"/>
                </a:solidFill>
              </a:rPr>
            </a:br>
            <a:r>
              <a:rPr lang="en-US" dirty="0" smtClean="0">
                <a:solidFill>
                  <a:srgbClr val="FED36C"/>
                </a:solidFill>
              </a:rPr>
              <a:t>The End Result</a:t>
            </a:r>
            <a:br>
              <a:rPr lang="en-US" dirty="0" smtClean="0">
                <a:solidFill>
                  <a:srgbClr val="FED36C"/>
                </a:solidFill>
              </a:rPr>
            </a:br>
            <a:endParaRPr lang="en-US" dirty="0">
              <a:solidFill>
                <a:srgbClr val="FED36C"/>
              </a:solidFill>
            </a:endParaRPr>
          </a:p>
        </p:txBody>
      </p:sp>
      <p:sp>
        <p:nvSpPr>
          <p:cNvPr id="3" name="Content Placeholder 2"/>
          <p:cNvSpPr>
            <a:spLocks noGrp="1"/>
          </p:cNvSpPr>
          <p:nvPr>
            <p:ph idx="1"/>
          </p:nvPr>
        </p:nvSpPr>
        <p:spPr/>
        <p:txBody>
          <a:bodyPr>
            <a:normAutofit/>
          </a:bodyPr>
          <a:lstStyle/>
          <a:p>
            <a:r>
              <a:rPr lang="en-US" sz="2800" b="1" dirty="0" smtClean="0"/>
              <a:t>Many times, their knowledge of procedure, working in groups, and required discipline are crucial for the completion of the project.</a:t>
            </a:r>
          </a:p>
          <a:p>
            <a:r>
              <a:rPr lang="en-US" sz="2800" b="1" dirty="0" smtClean="0"/>
              <a:t>We expect our soldiers to be involved in “nation building” abroad – why wouldn’t we want trained professionals to assist us with solving “community-building” problems?</a:t>
            </a:r>
            <a:endParaRPr lang="en-US" sz="2800" b="1" dirty="0"/>
          </a:p>
        </p:txBody>
      </p:sp>
    </p:spTree>
    <p:extLst>
      <p:ext uri="{BB962C8B-B14F-4D97-AF65-F5344CB8AC3E}">
        <p14:creationId xmlns:p14="http://schemas.microsoft.com/office/powerpoint/2010/main" val="25083177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ED36C"/>
                </a:solidFill>
              </a:rPr>
              <a:t>Final Comments</a:t>
            </a:r>
            <a:endParaRPr lang="en-US" dirty="0">
              <a:solidFill>
                <a:srgbClr val="FED36C"/>
              </a:solidFill>
            </a:endParaRPr>
          </a:p>
        </p:txBody>
      </p:sp>
      <p:sp>
        <p:nvSpPr>
          <p:cNvPr id="3" name="Content Placeholder 2"/>
          <p:cNvSpPr>
            <a:spLocks noGrp="1"/>
          </p:cNvSpPr>
          <p:nvPr>
            <p:ph idx="1"/>
          </p:nvPr>
        </p:nvSpPr>
        <p:spPr/>
        <p:txBody>
          <a:bodyPr>
            <a:normAutofit/>
          </a:bodyPr>
          <a:lstStyle/>
          <a:p>
            <a:r>
              <a:rPr lang="en-US" sz="2800" b="1" dirty="0" smtClean="0"/>
              <a:t>Because Service Learning is action-based and rooted in experiential learning, it allows those individuals trained in thinking about communal actions and reactions to service projects to utilize their experience in an educational setting.  </a:t>
            </a:r>
          </a:p>
          <a:p>
            <a:pPr marL="0" indent="0" algn="ctr">
              <a:buNone/>
            </a:pPr>
            <a:endParaRPr lang="en-US" b="1" dirty="0" smtClean="0"/>
          </a:p>
          <a:p>
            <a:pPr marL="0" indent="0" algn="ctr">
              <a:buNone/>
            </a:pPr>
            <a:endParaRPr lang="en-US" b="1" dirty="0"/>
          </a:p>
          <a:p>
            <a:pPr marL="0" indent="0" algn="ctr">
              <a:buNone/>
            </a:pPr>
            <a:r>
              <a:rPr lang="en-US" sz="2800" b="1" dirty="0" smtClean="0"/>
              <a:t> Any Questions?</a:t>
            </a:r>
            <a:endParaRPr lang="en-US" sz="2800" b="1" dirty="0"/>
          </a:p>
        </p:txBody>
      </p:sp>
    </p:spTree>
    <p:extLst>
      <p:ext uri="{BB962C8B-B14F-4D97-AF65-F5344CB8AC3E}">
        <p14:creationId xmlns:p14="http://schemas.microsoft.com/office/powerpoint/2010/main" val="32528615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ED36C"/>
                </a:solidFill>
              </a:rPr>
              <a:t>An Overview: </a:t>
            </a:r>
            <a:br>
              <a:rPr lang="en-US" dirty="0" smtClean="0">
                <a:solidFill>
                  <a:srgbClr val="FED36C"/>
                </a:solidFill>
              </a:rPr>
            </a:br>
            <a:r>
              <a:rPr lang="en-US" dirty="0" smtClean="0">
                <a:solidFill>
                  <a:srgbClr val="FED36C"/>
                </a:solidFill>
              </a:rPr>
              <a:t>the New Learner</a:t>
            </a:r>
            <a:endParaRPr lang="en-US" dirty="0">
              <a:solidFill>
                <a:srgbClr val="FED36C"/>
              </a:solidFill>
            </a:endParaRPr>
          </a:p>
        </p:txBody>
      </p:sp>
      <p:sp>
        <p:nvSpPr>
          <p:cNvPr id="3" name="Content Placeholder 2"/>
          <p:cNvSpPr>
            <a:spLocks noGrp="1"/>
          </p:cNvSpPr>
          <p:nvPr>
            <p:ph idx="1"/>
          </p:nvPr>
        </p:nvSpPr>
        <p:spPr/>
        <p:txBody>
          <a:bodyPr>
            <a:noAutofit/>
          </a:bodyPr>
          <a:lstStyle/>
          <a:p>
            <a:pPr marL="0" indent="0">
              <a:buNone/>
            </a:pPr>
            <a:r>
              <a:rPr lang="en-US" sz="2800" b="1" dirty="0" smtClean="0"/>
              <a:t>Students are no longer composed entirely of recent high school graduates moving on campus to acquire life skills while studying in a degree program </a:t>
            </a:r>
          </a:p>
        </p:txBody>
      </p:sp>
    </p:spTree>
    <p:extLst>
      <p:ext uri="{BB962C8B-B14F-4D97-AF65-F5344CB8AC3E}">
        <p14:creationId xmlns:p14="http://schemas.microsoft.com/office/powerpoint/2010/main" val="7154795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ED36C"/>
                </a:solidFill>
              </a:rPr>
              <a:t>An Overview: </a:t>
            </a:r>
            <a:br>
              <a:rPr lang="en-US" dirty="0" smtClean="0">
                <a:solidFill>
                  <a:srgbClr val="FED36C"/>
                </a:solidFill>
              </a:rPr>
            </a:br>
            <a:r>
              <a:rPr lang="en-US" dirty="0" smtClean="0">
                <a:solidFill>
                  <a:srgbClr val="FED36C"/>
                </a:solidFill>
              </a:rPr>
              <a:t>the New Learner</a:t>
            </a:r>
            <a:endParaRPr lang="en-US" dirty="0">
              <a:solidFill>
                <a:srgbClr val="FED36C"/>
              </a:solidFill>
            </a:endParaRPr>
          </a:p>
        </p:txBody>
      </p:sp>
      <p:sp>
        <p:nvSpPr>
          <p:cNvPr id="3" name="Content Placeholder 2"/>
          <p:cNvSpPr>
            <a:spLocks noGrp="1"/>
          </p:cNvSpPr>
          <p:nvPr>
            <p:ph idx="1"/>
          </p:nvPr>
        </p:nvSpPr>
        <p:spPr/>
        <p:txBody>
          <a:bodyPr>
            <a:noAutofit/>
          </a:bodyPr>
          <a:lstStyle/>
          <a:p>
            <a:pPr marL="0" indent="0">
              <a:buNone/>
            </a:pPr>
            <a:r>
              <a:rPr lang="en-US" sz="2800" b="1" dirty="0" smtClean="0"/>
              <a:t>The “new normal” is a class composed of individuals returning to study after a career change, or after military service.</a:t>
            </a:r>
            <a:endParaRPr lang="en-US" sz="2800" b="1" dirty="0"/>
          </a:p>
        </p:txBody>
      </p:sp>
    </p:spTree>
    <p:extLst>
      <p:ext uri="{BB962C8B-B14F-4D97-AF65-F5344CB8AC3E}">
        <p14:creationId xmlns:p14="http://schemas.microsoft.com/office/powerpoint/2010/main" val="4707607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ED36C"/>
                </a:solidFill>
              </a:rPr>
              <a:t>Two Factors That </a:t>
            </a:r>
            <a:r>
              <a:rPr lang="en-US" dirty="0" smtClean="0">
                <a:solidFill>
                  <a:srgbClr val="FED36C"/>
                </a:solidFill>
              </a:rPr>
              <a:t/>
            </a:r>
            <a:br>
              <a:rPr lang="en-US" dirty="0" smtClean="0">
                <a:solidFill>
                  <a:srgbClr val="FED36C"/>
                </a:solidFill>
              </a:rPr>
            </a:br>
            <a:r>
              <a:rPr lang="en-US" dirty="0" smtClean="0">
                <a:solidFill>
                  <a:srgbClr val="FED36C"/>
                </a:solidFill>
              </a:rPr>
              <a:t>Shape </a:t>
            </a:r>
            <a:r>
              <a:rPr lang="en-US" dirty="0">
                <a:solidFill>
                  <a:srgbClr val="FED36C"/>
                </a:solidFill>
              </a:rPr>
              <a:t>Our Current Classes</a:t>
            </a:r>
          </a:p>
        </p:txBody>
      </p:sp>
      <p:sp>
        <p:nvSpPr>
          <p:cNvPr id="3" name="Content Placeholder 2"/>
          <p:cNvSpPr>
            <a:spLocks noGrp="1"/>
          </p:cNvSpPr>
          <p:nvPr>
            <p:ph idx="1"/>
          </p:nvPr>
        </p:nvSpPr>
        <p:spPr/>
        <p:txBody>
          <a:bodyPr/>
          <a:lstStyle/>
          <a:p>
            <a:pPr marL="514350" indent="-514350">
              <a:buFont typeface="+mj-lt"/>
              <a:buAutoNum type="arabicPeriod"/>
            </a:pPr>
            <a:r>
              <a:rPr lang="en-US" sz="2800" b="1" dirty="0"/>
              <a:t>The Iraq/Afghanistan Wars Effect</a:t>
            </a:r>
          </a:p>
          <a:p>
            <a:pPr marL="514350" indent="-514350">
              <a:buFont typeface="+mj-lt"/>
              <a:buAutoNum type="arabicPeriod"/>
            </a:pPr>
            <a:r>
              <a:rPr lang="en-US" sz="2800" b="1" dirty="0" smtClean="0"/>
              <a:t>The </a:t>
            </a:r>
            <a:r>
              <a:rPr lang="en-US" sz="2800" b="1" dirty="0"/>
              <a:t>Wall Street </a:t>
            </a:r>
            <a:r>
              <a:rPr lang="en-US" sz="2800" b="1" dirty="0" smtClean="0"/>
              <a:t>Effect</a:t>
            </a:r>
            <a:r>
              <a:rPr lang="en-US" sz="2800" dirty="0" smtClean="0"/>
              <a:t/>
            </a:r>
            <a:br>
              <a:rPr lang="en-US" sz="2800" dirty="0" smtClean="0"/>
            </a:br>
            <a:endParaRPr lang="en-US" sz="2800" dirty="0" smtClean="0"/>
          </a:p>
          <a:p>
            <a:pPr marL="0" indent="0">
              <a:buNone/>
            </a:pPr>
            <a:endParaRPr lang="en-US" sz="2800" dirty="0" smtClean="0"/>
          </a:p>
          <a:p>
            <a:pPr marL="457200" indent="-457200">
              <a:buFont typeface="+mj-lt"/>
              <a:buAutoNum type="arabicPeriod"/>
            </a:pPr>
            <a:endParaRPr lang="en-US" dirty="0"/>
          </a:p>
          <a:p>
            <a:pPr marL="457200" indent="-457200">
              <a:buFont typeface="+mj-lt"/>
              <a:buAutoNum type="arabicPeriod"/>
            </a:pPr>
            <a:endParaRPr lang="en-US" dirty="0"/>
          </a:p>
        </p:txBody>
      </p:sp>
    </p:spTree>
    <p:extLst>
      <p:ext uri="{BB962C8B-B14F-4D97-AF65-F5344CB8AC3E}">
        <p14:creationId xmlns:p14="http://schemas.microsoft.com/office/powerpoint/2010/main" val="16560832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ED36C"/>
                </a:solidFill>
              </a:rPr>
              <a:t>The Iraq/Afghanistan Wars Effect</a:t>
            </a:r>
          </a:p>
        </p:txBody>
      </p:sp>
      <p:sp>
        <p:nvSpPr>
          <p:cNvPr id="3" name="Content Placeholder 2"/>
          <p:cNvSpPr>
            <a:spLocks noGrp="1"/>
          </p:cNvSpPr>
          <p:nvPr>
            <p:ph idx="1"/>
          </p:nvPr>
        </p:nvSpPr>
        <p:spPr/>
        <p:txBody>
          <a:bodyPr/>
          <a:lstStyle/>
          <a:p>
            <a:r>
              <a:rPr lang="en-US" sz="2800" b="1" dirty="0"/>
              <a:t>Iraq and Afghanistan veterans have been flooding America’s classrooms in the last 10 years, as a result of the G.I. Bill</a:t>
            </a:r>
          </a:p>
          <a:p>
            <a:endParaRPr lang="en-US" dirty="0"/>
          </a:p>
        </p:txBody>
      </p:sp>
    </p:spTree>
    <p:extLst>
      <p:ext uri="{BB962C8B-B14F-4D97-AF65-F5344CB8AC3E}">
        <p14:creationId xmlns:p14="http://schemas.microsoft.com/office/powerpoint/2010/main" val="19321310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ED36C"/>
                </a:solidFill>
              </a:rPr>
              <a:t>The Iraq/Afghanistan Wars Effect</a:t>
            </a:r>
          </a:p>
        </p:txBody>
      </p:sp>
      <p:sp>
        <p:nvSpPr>
          <p:cNvPr id="3" name="Content Placeholder 2"/>
          <p:cNvSpPr>
            <a:spLocks noGrp="1"/>
          </p:cNvSpPr>
          <p:nvPr>
            <p:ph idx="1"/>
          </p:nvPr>
        </p:nvSpPr>
        <p:spPr/>
        <p:txBody>
          <a:bodyPr/>
          <a:lstStyle/>
          <a:p>
            <a:r>
              <a:rPr lang="en-US" sz="2800" b="1" dirty="0"/>
              <a:t>These men and women come to the learning experience with military training, certain job skills, and life experience that includes combat, exposure to other cultures, awareness of group dynamics and teamwork, and a desire to use those experiences in a career following their education</a:t>
            </a:r>
          </a:p>
          <a:p>
            <a:endParaRPr lang="en-US" dirty="0"/>
          </a:p>
        </p:txBody>
      </p:sp>
    </p:spTree>
    <p:extLst>
      <p:ext uri="{BB962C8B-B14F-4D97-AF65-F5344CB8AC3E}">
        <p14:creationId xmlns:p14="http://schemas.microsoft.com/office/powerpoint/2010/main" val="14475031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ED36C"/>
                </a:solidFill>
              </a:rPr>
              <a:t>The Wall Street Effect</a:t>
            </a:r>
            <a:endParaRPr lang="en-US" dirty="0">
              <a:solidFill>
                <a:srgbClr val="FED36C"/>
              </a:solidFill>
            </a:endParaRPr>
          </a:p>
        </p:txBody>
      </p:sp>
      <p:sp>
        <p:nvSpPr>
          <p:cNvPr id="3" name="Content Placeholder 2"/>
          <p:cNvSpPr>
            <a:spLocks noGrp="1"/>
          </p:cNvSpPr>
          <p:nvPr>
            <p:ph idx="1"/>
          </p:nvPr>
        </p:nvSpPr>
        <p:spPr/>
        <p:txBody>
          <a:bodyPr>
            <a:normAutofit/>
          </a:bodyPr>
          <a:lstStyle/>
          <a:p>
            <a:r>
              <a:rPr lang="en-US" sz="3000" b="1" dirty="0" smtClean="0"/>
              <a:t>The </a:t>
            </a:r>
            <a:r>
              <a:rPr lang="en-US" sz="3000" b="1" dirty="0"/>
              <a:t>Wall Street “meltdown” of 2008 adversely affected the economy, resulting in a recession and job loss for the general population.</a:t>
            </a:r>
          </a:p>
          <a:p>
            <a:endParaRPr lang="en-US" dirty="0"/>
          </a:p>
        </p:txBody>
      </p:sp>
    </p:spTree>
    <p:extLst>
      <p:ext uri="{BB962C8B-B14F-4D97-AF65-F5344CB8AC3E}">
        <p14:creationId xmlns:p14="http://schemas.microsoft.com/office/powerpoint/2010/main" val="12693499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ED36C"/>
                </a:solidFill>
              </a:rPr>
              <a:t>The Wall Street Effect</a:t>
            </a:r>
            <a:endParaRPr lang="en-US" dirty="0">
              <a:solidFill>
                <a:srgbClr val="FED36C"/>
              </a:solidFill>
            </a:endParaRPr>
          </a:p>
        </p:txBody>
      </p:sp>
      <p:sp>
        <p:nvSpPr>
          <p:cNvPr id="3" name="Content Placeholder 2"/>
          <p:cNvSpPr>
            <a:spLocks noGrp="1"/>
          </p:cNvSpPr>
          <p:nvPr>
            <p:ph idx="1"/>
          </p:nvPr>
        </p:nvSpPr>
        <p:spPr/>
        <p:txBody>
          <a:bodyPr>
            <a:normAutofit/>
          </a:bodyPr>
          <a:lstStyle/>
          <a:p>
            <a:r>
              <a:rPr lang="en-US" sz="3000" b="1" dirty="0" smtClean="0"/>
              <a:t>College </a:t>
            </a:r>
            <a:r>
              <a:rPr lang="en-US" sz="3000" b="1" dirty="0"/>
              <a:t>graduates in 2009 and the years following faced a tougher job </a:t>
            </a:r>
            <a:r>
              <a:rPr lang="en-US" sz="3000" b="1" dirty="0" smtClean="0"/>
              <a:t>market</a:t>
            </a:r>
          </a:p>
          <a:p>
            <a:pPr lvl="1"/>
            <a:r>
              <a:rPr lang="en-US" sz="2800" b="1" dirty="0"/>
              <a:t>M</a:t>
            </a:r>
            <a:r>
              <a:rPr lang="en-US" sz="2800" b="1" dirty="0" smtClean="0"/>
              <a:t>any </a:t>
            </a:r>
            <a:r>
              <a:rPr lang="en-US" sz="2800" b="1" dirty="0"/>
              <a:t>graduates found themselves in the same low-paying employment situations (restaurant, retail, temporary) months or even years after attaining their degrees. </a:t>
            </a:r>
            <a:endParaRPr lang="en-US" sz="2800" b="1" dirty="0" smtClean="0"/>
          </a:p>
          <a:p>
            <a:endParaRPr lang="en-US" dirty="0"/>
          </a:p>
        </p:txBody>
      </p:sp>
    </p:spTree>
    <p:extLst>
      <p:ext uri="{BB962C8B-B14F-4D97-AF65-F5344CB8AC3E}">
        <p14:creationId xmlns:p14="http://schemas.microsoft.com/office/powerpoint/2010/main" val="5763846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TC">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MTC</Template>
  <TotalTime>190</TotalTime>
  <Words>750</Words>
  <Application>Microsoft Office PowerPoint</Application>
  <PresentationFormat>On-screen Show (4:3)</PresentationFormat>
  <Paragraphs>63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MTC</vt:lpstr>
      <vt:lpstr>Another Kind of Service</vt:lpstr>
      <vt:lpstr>An Overview:  the New Learner</vt:lpstr>
      <vt:lpstr>An Overview:  the New Learner</vt:lpstr>
      <vt:lpstr>An Overview:  the New Learner</vt:lpstr>
      <vt:lpstr>Two Factors That  Shape Our Current Classes</vt:lpstr>
      <vt:lpstr>The Iraq/Afghanistan Wars Effect</vt:lpstr>
      <vt:lpstr>The Iraq/Afghanistan Wars Effect</vt:lpstr>
      <vt:lpstr>The Wall Street Effect</vt:lpstr>
      <vt:lpstr>The Wall Street Effect</vt:lpstr>
      <vt:lpstr>The Wall Street Effect</vt:lpstr>
      <vt:lpstr>Lifelong Learners</vt:lpstr>
      <vt:lpstr>Lifelong Learners</vt:lpstr>
      <vt:lpstr>What These Populations  Mean to Educators</vt:lpstr>
      <vt:lpstr>How Can You Bring It All Together?</vt:lpstr>
      <vt:lpstr>How Can You Bring It All Together?</vt:lpstr>
      <vt:lpstr>How Can You Bring It All Together?</vt:lpstr>
      <vt:lpstr>The Benefits for Veteran Students </vt:lpstr>
      <vt:lpstr>The Benefits for Veteran Students </vt:lpstr>
      <vt:lpstr>The Benefits for Veteran Students </vt:lpstr>
      <vt:lpstr> The End Result </vt:lpstr>
      <vt:lpstr> The End Result </vt:lpstr>
      <vt:lpstr>Final Comments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to Those Who Serve</dc:title>
  <dc:creator>Chris Hicks-Goldston</dc:creator>
  <cp:lastModifiedBy>RED</cp:lastModifiedBy>
  <cp:revision>24</cp:revision>
  <dcterms:created xsi:type="dcterms:W3CDTF">2014-09-07T14:04:27Z</dcterms:created>
  <dcterms:modified xsi:type="dcterms:W3CDTF">2014-10-14T22:12:35Z</dcterms:modified>
</cp:coreProperties>
</file>