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362" rtl="0" eaLnBrk="1" latinLnBrk="0" hangingPunct="1">
      <a:defRPr sz="1800" kern="1200">
        <a:solidFill>
          <a:schemeClr val="tx1"/>
        </a:solidFill>
        <a:latin typeface="+mn-lt"/>
        <a:ea typeface="+mn-ea"/>
        <a:cs typeface="+mn-cs"/>
      </a:defRPr>
    </a:lvl1pPr>
    <a:lvl2pPr marL="457181" algn="l" defTabSz="914362" rtl="0" eaLnBrk="1" latinLnBrk="0" hangingPunct="1">
      <a:defRPr sz="1800" kern="1200">
        <a:solidFill>
          <a:schemeClr val="tx1"/>
        </a:solidFill>
        <a:latin typeface="+mn-lt"/>
        <a:ea typeface="+mn-ea"/>
        <a:cs typeface="+mn-cs"/>
      </a:defRPr>
    </a:lvl2pPr>
    <a:lvl3pPr marL="914362" algn="l" defTabSz="914362" rtl="0" eaLnBrk="1" latinLnBrk="0" hangingPunct="1">
      <a:defRPr sz="1800" kern="1200">
        <a:solidFill>
          <a:schemeClr val="tx1"/>
        </a:solidFill>
        <a:latin typeface="+mn-lt"/>
        <a:ea typeface="+mn-ea"/>
        <a:cs typeface="+mn-cs"/>
      </a:defRPr>
    </a:lvl3pPr>
    <a:lvl4pPr marL="1371543" algn="l" defTabSz="914362" rtl="0" eaLnBrk="1" latinLnBrk="0" hangingPunct="1">
      <a:defRPr sz="1800" kern="1200">
        <a:solidFill>
          <a:schemeClr val="tx1"/>
        </a:solidFill>
        <a:latin typeface="+mn-lt"/>
        <a:ea typeface="+mn-ea"/>
        <a:cs typeface="+mn-cs"/>
      </a:defRPr>
    </a:lvl4pPr>
    <a:lvl5pPr marL="1828724" algn="l" defTabSz="914362" rtl="0" eaLnBrk="1" latinLnBrk="0" hangingPunct="1">
      <a:defRPr sz="1800" kern="1200">
        <a:solidFill>
          <a:schemeClr val="tx1"/>
        </a:solidFill>
        <a:latin typeface="+mn-lt"/>
        <a:ea typeface="+mn-ea"/>
        <a:cs typeface="+mn-cs"/>
      </a:defRPr>
    </a:lvl5pPr>
    <a:lvl6pPr marL="2285905" algn="l" defTabSz="914362" rtl="0" eaLnBrk="1" latinLnBrk="0" hangingPunct="1">
      <a:defRPr sz="1800" kern="1200">
        <a:solidFill>
          <a:schemeClr val="tx1"/>
        </a:solidFill>
        <a:latin typeface="+mn-lt"/>
        <a:ea typeface="+mn-ea"/>
        <a:cs typeface="+mn-cs"/>
      </a:defRPr>
    </a:lvl6pPr>
    <a:lvl7pPr marL="2743086" algn="l" defTabSz="914362" rtl="0" eaLnBrk="1" latinLnBrk="0" hangingPunct="1">
      <a:defRPr sz="1800" kern="1200">
        <a:solidFill>
          <a:schemeClr val="tx1"/>
        </a:solidFill>
        <a:latin typeface="+mn-lt"/>
        <a:ea typeface="+mn-ea"/>
        <a:cs typeface="+mn-cs"/>
      </a:defRPr>
    </a:lvl7pPr>
    <a:lvl8pPr marL="3200266" algn="l" defTabSz="914362" rtl="0" eaLnBrk="1" latinLnBrk="0" hangingPunct="1">
      <a:defRPr sz="1800" kern="1200">
        <a:solidFill>
          <a:schemeClr val="tx1"/>
        </a:solidFill>
        <a:latin typeface="+mn-lt"/>
        <a:ea typeface="+mn-ea"/>
        <a:cs typeface="+mn-cs"/>
      </a:defRPr>
    </a:lvl8pPr>
    <a:lvl9pPr marL="3657448" algn="l" defTabSz="914362"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CD48"/>
    <a:srgbClr val="108CB1"/>
    <a:srgbClr val="2C29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868" autoAdjust="0"/>
    <p:restoredTop sz="94660"/>
  </p:normalViewPr>
  <p:slideViewPr>
    <p:cSldViewPr>
      <p:cViewPr>
        <p:scale>
          <a:sx n="76" d="100"/>
          <a:sy n="76" d="100"/>
        </p:scale>
        <p:origin x="-394" y="16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1" name="Picture 3" descr="J:\_ServiceLearning\gfx\PPT\PPT-SD-MasterTitle.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342900" y="4960137"/>
            <a:ext cx="5829300" cy="1463040"/>
          </a:xfrm>
        </p:spPr>
        <p:txBody>
          <a:bodyPr anchor="ctr">
            <a:normAutofit/>
          </a:bodyPr>
          <a:lstStyle>
            <a:lvl1pPr algn="r">
              <a:defRPr sz="4000" spc="200" baseline="0">
                <a:solidFill>
                  <a:srgbClr val="2C2927"/>
                </a:solidFill>
                <a:latin typeface="Univers 67 Condensed" pitchFamily="50"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36" rIns="91436" anchor="ctr">
            <a:normAutofit/>
          </a:bodyPr>
          <a:lstStyle>
            <a:lvl1pPr marL="0" indent="0" algn="l">
              <a:lnSpc>
                <a:spcPct val="100000"/>
              </a:lnSpc>
              <a:spcBef>
                <a:spcPts val="0"/>
              </a:spcBef>
              <a:buNone/>
              <a:defRPr sz="1600">
                <a:solidFill>
                  <a:srgbClr val="2C2927"/>
                </a:solidFill>
                <a:latin typeface="Sabon Bold Italic Oldstyle Figu" panose="02000803000000000000" pitchFamily="2" charset="0"/>
              </a:defRPr>
            </a:lvl1pPr>
            <a:lvl2pPr marL="457181" indent="0" algn="ctr">
              <a:buNone/>
              <a:defRPr sz="1600"/>
            </a:lvl2pPr>
            <a:lvl3pPr marL="914362" indent="0" algn="ctr">
              <a:buNone/>
              <a:defRPr sz="1600"/>
            </a:lvl3pPr>
            <a:lvl4pPr marL="1371543" indent="0" algn="ctr">
              <a:buNone/>
              <a:defRPr sz="1600"/>
            </a:lvl4pPr>
            <a:lvl5pPr marL="1828724" indent="0" algn="ctr">
              <a:buNone/>
              <a:defRPr sz="1600"/>
            </a:lvl5pPr>
            <a:lvl6pPr marL="2285905" indent="0" algn="ctr">
              <a:buNone/>
              <a:defRPr sz="1600"/>
            </a:lvl6pPr>
            <a:lvl7pPr marL="2743086" indent="0" algn="ctr">
              <a:buNone/>
              <a:defRPr sz="1600"/>
            </a:lvl7pPr>
            <a:lvl8pPr marL="3200266" indent="0" algn="ctr">
              <a:buNone/>
              <a:defRPr sz="1600"/>
            </a:lvl8pPr>
            <a:lvl9pPr marL="3657448" indent="0" algn="ctr">
              <a:buNone/>
              <a:defRPr sz="1600"/>
            </a:lvl9pPr>
          </a:lstStyle>
          <a:p>
            <a:r>
              <a:rPr lang="en-US" dirty="0" smtClean="0"/>
              <a:t>Click to edit Master subtitle style</a:t>
            </a:r>
            <a:endParaRPr lang="en-US" dirty="0"/>
          </a:p>
        </p:txBody>
      </p:sp>
      <p:cxnSp>
        <p:nvCxnSpPr>
          <p:cNvPr id="8" name="Straight Connector 7"/>
          <p:cNvCxnSpPr/>
          <p:nvPr/>
        </p:nvCxnSpPr>
        <p:spPr>
          <a:xfrm flipV="1">
            <a:off x="6290132" y="5264107"/>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Date Placeholder 3"/>
          <p:cNvSpPr>
            <a:spLocks noGrp="1"/>
          </p:cNvSpPr>
          <p:nvPr>
            <p:ph type="dt" sz="half" idx="10"/>
          </p:nvPr>
        </p:nvSpPr>
        <p:spPr>
          <a:xfrm>
            <a:off x="768099" y="6470704"/>
            <a:ext cx="1615607" cy="274320"/>
          </a:xfrm>
        </p:spPr>
        <p:txBody>
          <a:bodyPr/>
          <a:lstStyle/>
          <a:p>
            <a:fld id="{D242FE2D-5B8E-4BF2-B606-BA844A53424B}" type="datetimeFigureOut">
              <a:rPr lang="en-US" smtClean="0"/>
              <a:pPr/>
              <a:t>9/16/2014</a:t>
            </a:fld>
            <a:endParaRPr lang="en-US"/>
          </a:p>
        </p:txBody>
      </p:sp>
      <p:sp>
        <p:nvSpPr>
          <p:cNvPr id="13" name="Footer Placeholder 4"/>
          <p:cNvSpPr>
            <a:spLocks noGrp="1"/>
          </p:cNvSpPr>
          <p:nvPr>
            <p:ph type="ftr" sz="quarter" idx="11"/>
          </p:nvPr>
        </p:nvSpPr>
        <p:spPr>
          <a:xfrm>
            <a:off x="2393950" y="6470704"/>
            <a:ext cx="4426094" cy="274320"/>
          </a:xfrm>
        </p:spPr>
        <p:txBody>
          <a:bodyPr/>
          <a:lstStyle/>
          <a:p>
            <a:endParaRPr lang="en-US" dirty="0"/>
          </a:p>
        </p:txBody>
      </p:sp>
      <p:sp>
        <p:nvSpPr>
          <p:cNvPr id="14" name="Slide Number Placeholder 5"/>
          <p:cNvSpPr>
            <a:spLocks noGrp="1"/>
          </p:cNvSpPr>
          <p:nvPr>
            <p:ph type="sldNum" sz="quarter" idx="12"/>
          </p:nvPr>
        </p:nvSpPr>
        <p:spPr>
          <a:xfrm>
            <a:off x="6889750" y="6470704"/>
            <a:ext cx="501650" cy="274320"/>
          </a:xfrm>
        </p:spPr>
        <p:txBody>
          <a:bodyPr/>
          <a:lstStyle/>
          <a:p>
            <a:fld id="{2BF4F0EA-D593-4B41-B89A-C491A3FE140B}" type="slidenum">
              <a:rPr lang="en-US" smtClean="0"/>
              <a:pPr/>
              <a:t>‹#›</a:t>
            </a:fld>
            <a:endParaRPr lang="en-US"/>
          </a:p>
        </p:txBody>
      </p:sp>
    </p:spTree>
    <p:extLst>
      <p:ext uri="{BB962C8B-B14F-4D97-AF65-F5344CB8AC3E}">
        <p14:creationId xmlns:p14="http://schemas.microsoft.com/office/powerpoint/2010/main" val="252255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42FE2D-5B8E-4BF2-B606-BA844A53424B}" type="datetimeFigureOut">
              <a:rPr lang="en-US" smtClean="0"/>
              <a:pPr/>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4F0EA-D593-4B41-B89A-C491A3FE140B}" type="slidenum">
              <a:rPr lang="en-US" smtClean="0"/>
              <a:pPr/>
              <a:t>‹#›</a:t>
            </a:fld>
            <a:endParaRPr lang="en-US"/>
          </a:p>
        </p:txBody>
      </p:sp>
    </p:spTree>
    <p:extLst>
      <p:ext uri="{BB962C8B-B14F-4D97-AF65-F5344CB8AC3E}">
        <p14:creationId xmlns:p14="http://schemas.microsoft.com/office/powerpoint/2010/main" val="4129248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8" y="762000"/>
            <a:ext cx="1971675" cy="5410200"/>
          </a:xfrm>
        </p:spPr>
        <p:txBody>
          <a:bodyPr vert="eaVert" lIns="45718" tIns="91436" rIns="45718" bIns="91436"/>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2"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42FE2D-5B8E-4BF2-B606-BA844A53424B}" type="datetimeFigureOut">
              <a:rPr lang="en-US" smtClean="0"/>
              <a:pPr/>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4F0EA-D593-4B41-B89A-C491A3FE140B}" type="slidenum">
              <a:rPr lang="en-US" smtClean="0"/>
              <a:pPr/>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2450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solidFill>
                  <a:srgbClr val="2C2927"/>
                </a:solidFill>
                <a:latin typeface="Univers 67 Condensed"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800">
                <a:solidFill>
                  <a:srgbClr val="2C2927"/>
                </a:solidFill>
                <a:latin typeface="Univers 57 Condensed" panose="020B0606020202060204" pitchFamily="34" charset="0"/>
              </a:defRPr>
            </a:lvl1pPr>
            <a:lvl2pPr>
              <a:defRPr sz="2400">
                <a:solidFill>
                  <a:srgbClr val="2C2927"/>
                </a:solidFill>
                <a:latin typeface="Sabon Bold Italic Oldstyle Figu" panose="02000803000000000000" pitchFamily="2" charset="0"/>
              </a:defRPr>
            </a:lvl2pPr>
            <a:lvl3pPr>
              <a:defRPr sz="1800">
                <a:solidFill>
                  <a:srgbClr val="2C2927"/>
                </a:solidFill>
                <a:latin typeface="Univers 57 Condensed" panose="020B0606020202060204" pitchFamily="34" charset="0"/>
              </a:defRPr>
            </a:lvl3pPr>
            <a:lvl4pPr>
              <a:defRPr sz="1600">
                <a:solidFill>
                  <a:srgbClr val="2C2927"/>
                </a:solidFill>
                <a:latin typeface="Univers 57 Condensed" panose="020B0606020202060204" pitchFamily="34" charset="0"/>
              </a:defRPr>
            </a:lvl4pPr>
            <a:lvl5pPr>
              <a:defRPr sz="1400">
                <a:solidFill>
                  <a:srgbClr val="2C2927"/>
                </a:solidFill>
                <a:latin typeface="Univers 57 Condensed" panose="020B060602020206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242FE2D-5B8E-4BF2-B606-BA844A53424B}" type="datetimeFigureOut">
              <a:rPr lang="en-US" smtClean="0"/>
              <a:pPr/>
              <a:t>9/16/2014</a:t>
            </a:fld>
            <a:endParaRPr lang="en-US"/>
          </a:p>
        </p:txBody>
      </p:sp>
      <p:sp>
        <p:nvSpPr>
          <p:cNvPr id="5" name="Footer Placeholder 4"/>
          <p:cNvSpPr>
            <a:spLocks noGrp="1"/>
          </p:cNvSpPr>
          <p:nvPr>
            <p:ph type="ftr" sz="quarter" idx="11"/>
          </p:nvPr>
        </p:nvSpPr>
        <p:spPr>
          <a:xfrm>
            <a:off x="2393950" y="6470704"/>
            <a:ext cx="4426094" cy="274320"/>
          </a:xfrm>
        </p:spPr>
        <p:txBody>
          <a:bodyPr/>
          <a:lstStyle/>
          <a:p>
            <a:endParaRPr lang="en-US" dirty="0"/>
          </a:p>
        </p:txBody>
      </p:sp>
      <p:sp>
        <p:nvSpPr>
          <p:cNvPr id="6" name="Slide Number Placeholder 5"/>
          <p:cNvSpPr>
            <a:spLocks noGrp="1"/>
          </p:cNvSpPr>
          <p:nvPr>
            <p:ph type="sldNum" sz="quarter" idx="12"/>
          </p:nvPr>
        </p:nvSpPr>
        <p:spPr>
          <a:xfrm>
            <a:off x="6889750" y="6470704"/>
            <a:ext cx="501650" cy="274320"/>
          </a:xfrm>
        </p:spPr>
        <p:txBody>
          <a:bodyPr/>
          <a:lstStyle/>
          <a:p>
            <a:fld id="{2BF4F0EA-D593-4B41-B89A-C491A3FE140B}" type="slidenum">
              <a:rPr lang="en-US" smtClean="0"/>
              <a:pPr/>
              <a:t>‹#›</a:t>
            </a:fld>
            <a:endParaRPr lang="en-US"/>
          </a:p>
        </p:txBody>
      </p:sp>
    </p:spTree>
    <p:extLst>
      <p:ext uri="{BB962C8B-B14F-4D97-AF65-F5344CB8AC3E}">
        <p14:creationId xmlns:p14="http://schemas.microsoft.com/office/powerpoint/2010/main" val="584671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1028" name="Picture 4" descr="J:\_ServiceLearning\gfx\PPT\PPT-SD-MasterTitle2.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398"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42900" y="4960137"/>
            <a:ext cx="5829300" cy="1463040"/>
          </a:xfrm>
        </p:spPr>
        <p:txBody>
          <a:bodyPr anchor="ctr">
            <a:normAutofit/>
          </a:bodyPr>
          <a:lstStyle>
            <a:lvl1pPr algn="r">
              <a:defRPr sz="4000" b="0" spc="200" baseline="0">
                <a:solidFill>
                  <a:srgbClr val="2C2927"/>
                </a:solidFill>
                <a:latin typeface="Univers 67 Condensed" pitchFamily="50"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36" rIns="91436" anchor="ctr">
            <a:normAutofit/>
          </a:bodyPr>
          <a:lstStyle>
            <a:lvl1pPr marL="0" indent="0">
              <a:lnSpc>
                <a:spcPct val="100000"/>
              </a:lnSpc>
              <a:spcBef>
                <a:spcPts val="0"/>
              </a:spcBef>
              <a:buNone/>
              <a:defRPr sz="1600">
                <a:solidFill>
                  <a:srgbClr val="2C2927"/>
                </a:solidFill>
                <a:latin typeface="Sabon Bold Italic Oldstyle Figu" panose="02000803000000000000" pitchFamily="2" charset="0"/>
              </a:defRPr>
            </a:lvl1pPr>
            <a:lvl2pPr marL="457181" indent="0">
              <a:buNone/>
              <a:defRPr sz="1600">
                <a:solidFill>
                  <a:schemeClr val="tx1">
                    <a:tint val="75000"/>
                  </a:schemeClr>
                </a:solidFill>
              </a:defRPr>
            </a:lvl2pPr>
            <a:lvl3pPr marL="914362" indent="0">
              <a:buNone/>
              <a:defRPr sz="1600">
                <a:solidFill>
                  <a:schemeClr val="tx1">
                    <a:tint val="75000"/>
                  </a:schemeClr>
                </a:solidFill>
              </a:defRPr>
            </a:lvl3pPr>
            <a:lvl4pPr marL="1371543" indent="0">
              <a:buNone/>
              <a:defRPr sz="1400">
                <a:solidFill>
                  <a:schemeClr val="tx1">
                    <a:tint val="75000"/>
                  </a:schemeClr>
                </a:solidFill>
              </a:defRPr>
            </a:lvl4pPr>
            <a:lvl5pPr marL="1828724" indent="0">
              <a:buNone/>
              <a:defRPr sz="1400">
                <a:solidFill>
                  <a:schemeClr val="tx1">
                    <a:tint val="75000"/>
                  </a:schemeClr>
                </a:solidFill>
              </a:defRPr>
            </a:lvl5pPr>
            <a:lvl6pPr marL="2285905" indent="0">
              <a:buNone/>
              <a:defRPr sz="1400">
                <a:solidFill>
                  <a:schemeClr val="tx1">
                    <a:tint val="75000"/>
                  </a:schemeClr>
                </a:solidFill>
              </a:defRPr>
            </a:lvl6pPr>
            <a:lvl7pPr marL="2743086" indent="0">
              <a:buNone/>
              <a:defRPr sz="1400">
                <a:solidFill>
                  <a:schemeClr val="tx1">
                    <a:tint val="75000"/>
                  </a:schemeClr>
                </a:solidFill>
              </a:defRPr>
            </a:lvl7pPr>
            <a:lvl8pPr marL="3200266" indent="0">
              <a:buNone/>
              <a:defRPr sz="1400">
                <a:solidFill>
                  <a:schemeClr val="tx1">
                    <a:tint val="75000"/>
                  </a:schemeClr>
                </a:solidFill>
              </a:defRPr>
            </a:lvl8pPr>
            <a:lvl9pPr marL="3657448" indent="0">
              <a:buNone/>
              <a:defRPr sz="1400">
                <a:solidFill>
                  <a:schemeClr val="tx1">
                    <a:tint val="75000"/>
                  </a:schemeClr>
                </a:solidFill>
              </a:defRPr>
            </a:lvl9pPr>
          </a:lstStyle>
          <a:p>
            <a:pPr lvl="0"/>
            <a:r>
              <a:rPr lang="en-US" dirty="0" smtClean="0"/>
              <a:t>Click to edit Master text styles</a:t>
            </a:r>
          </a:p>
        </p:txBody>
      </p:sp>
      <p:cxnSp>
        <p:nvCxnSpPr>
          <p:cNvPr id="8" name="Straight Connector 7"/>
          <p:cNvCxnSpPr/>
          <p:nvPr/>
        </p:nvCxnSpPr>
        <p:spPr>
          <a:xfrm flipV="1">
            <a:off x="6290132" y="5264107"/>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Date Placeholder 3"/>
          <p:cNvSpPr>
            <a:spLocks noGrp="1"/>
          </p:cNvSpPr>
          <p:nvPr>
            <p:ph type="dt" sz="half" idx="10"/>
          </p:nvPr>
        </p:nvSpPr>
        <p:spPr>
          <a:xfrm>
            <a:off x="768099" y="6470704"/>
            <a:ext cx="1615607" cy="274320"/>
          </a:xfrm>
        </p:spPr>
        <p:txBody>
          <a:bodyPr/>
          <a:lstStyle/>
          <a:p>
            <a:fld id="{D242FE2D-5B8E-4BF2-B606-BA844A53424B}" type="datetimeFigureOut">
              <a:rPr lang="en-US" smtClean="0"/>
              <a:pPr/>
              <a:t>9/16/2014</a:t>
            </a:fld>
            <a:endParaRPr lang="en-US"/>
          </a:p>
        </p:txBody>
      </p:sp>
      <p:sp>
        <p:nvSpPr>
          <p:cNvPr id="14" name="Footer Placeholder 4"/>
          <p:cNvSpPr>
            <a:spLocks noGrp="1"/>
          </p:cNvSpPr>
          <p:nvPr>
            <p:ph type="ftr" sz="quarter" idx="11"/>
          </p:nvPr>
        </p:nvSpPr>
        <p:spPr>
          <a:xfrm>
            <a:off x="2393950" y="6470704"/>
            <a:ext cx="4426094" cy="274320"/>
          </a:xfrm>
        </p:spPr>
        <p:txBody>
          <a:bodyPr/>
          <a:lstStyle/>
          <a:p>
            <a:endParaRPr lang="en-US" dirty="0"/>
          </a:p>
        </p:txBody>
      </p:sp>
      <p:sp>
        <p:nvSpPr>
          <p:cNvPr id="15" name="Slide Number Placeholder 5"/>
          <p:cNvSpPr>
            <a:spLocks noGrp="1"/>
          </p:cNvSpPr>
          <p:nvPr>
            <p:ph type="sldNum" sz="quarter" idx="12"/>
          </p:nvPr>
        </p:nvSpPr>
        <p:spPr>
          <a:xfrm>
            <a:off x="6889750" y="6470704"/>
            <a:ext cx="501650" cy="274320"/>
          </a:xfrm>
        </p:spPr>
        <p:txBody>
          <a:bodyPr/>
          <a:lstStyle/>
          <a:p>
            <a:fld id="{2BF4F0EA-D593-4B41-B89A-C491A3FE140B}" type="slidenum">
              <a:rPr lang="en-US" smtClean="0"/>
              <a:pPr/>
              <a:t>‹#›</a:t>
            </a:fld>
            <a:endParaRPr lang="en-US"/>
          </a:p>
        </p:txBody>
      </p:sp>
    </p:spTree>
    <p:extLst>
      <p:ext uri="{BB962C8B-B14F-4D97-AF65-F5344CB8AC3E}">
        <p14:creationId xmlns:p14="http://schemas.microsoft.com/office/powerpoint/2010/main" val="1233969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3"/>
          <p:cNvSpPr>
            <a:spLocks noGrp="1"/>
          </p:cNvSpPr>
          <p:nvPr>
            <p:ph type="dt" sz="half" idx="10"/>
          </p:nvPr>
        </p:nvSpPr>
        <p:spPr>
          <a:xfrm>
            <a:off x="768099" y="6470704"/>
            <a:ext cx="1615607" cy="274320"/>
          </a:xfrm>
        </p:spPr>
        <p:txBody>
          <a:bodyPr/>
          <a:lstStyle/>
          <a:p>
            <a:fld id="{D242FE2D-5B8E-4BF2-B606-BA844A53424B}" type="datetimeFigureOut">
              <a:rPr lang="en-US" smtClean="0"/>
              <a:pPr/>
              <a:t>9/16/2014</a:t>
            </a:fld>
            <a:endParaRPr lang="en-US"/>
          </a:p>
        </p:txBody>
      </p:sp>
      <p:sp>
        <p:nvSpPr>
          <p:cNvPr id="9" name="Footer Placeholder 4"/>
          <p:cNvSpPr>
            <a:spLocks noGrp="1"/>
          </p:cNvSpPr>
          <p:nvPr>
            <p:ph type="ftr" sz="quarter" idx="11"/>
          </p:nvPr>
        </p:nvSpPr>
        <p:spPr>
          <a:xfrm>
            <a:off x="2393950" y="6470704"/>
            <a:ext cx="4426094" cy="274320"/>
          </a:xfrm>
        </p:spPr>
        <p:txBody>
          <a:bodyPr/>
          <a:lstStyle/>
          <a:p>
            <a:endParaRPr lang="en-US" dirty="0"/>
          </a:p>
        </p:txBody>
      </p:sp>
      <p:sp>
        <p:nvSpPr>
          <p:cNvPr id="10" name="Slide Number Placeholder 5"/>
          <p:cNvSpPr>
            <a:spLocks noGrp="1"/>
          </p:cNvSpPr>
          <p:nvPr>
            <p:ph type="sldNum" sz="quarter" idx="12"/>
          </p:nvPr>
        </p:nvSpPr>
        <p:spPr>
          <a:xfrm>
            <a:off x="6889750" y="6470704"/>
            <a:ext cx="501650" cy="274320"/>
          </a:xfrm>
        </p:spPr>
        <p:txBody>
          <a:bodyPr/>
          <a:lstStyle/>
          <a:p>
            <a:fld id="{2BF4F0EA-D593-4B41-B89A-C491A3FE140B}" type="slidenum">
              <a:rPr lang="en-US" smtClean="0"/>
              <a:pPr/>
              <a:t>‹#›</a:t>
            </a:fld>
            <a:endParaRPr lang="en-US"/>
          </a:p>
        </p:txBody>
      </p:sp>
    </p:spTree>
    <p:extLst>
      <p:ext uri="{BB962C8B-B14F-4D97-AF65-F5344CB8AC3E}">
        <p14:creationId xmlns:p14="http://schemas.microsoft.com/office/powerpoint/2010/main" val="2391967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54" rIns="137154" anchor="ctr">
            <a:normAutofit/>
          </a:bodyPr>
          <a:lstStyle>
            <a:lvl1pPr marL="0" indent="0">
              <a:spcBef>
                <a:spcPts val="0"/>
              </a:spcBef>
              <a:spcAft>
                <a:spcPts val="0"/>
              </a:spcAft>
              <a:buNone/>
              <a:defRPr sz="2200" b="0" cap="none" baseline="0">
                <a:solidFill>
                  <a:schemeClr val="accent1"/>
                </a:solidFill>
                <a:latin typeface="+mn-lt"/>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8096" y="2967790"/>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54" rIns="137154"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marL="0" lvl="0" indent="0" algn="l" defTabSz="914362"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4491990" y="2967790"/>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3"/>
          <p:cNvSpPr>
            <a:spLocks noGrp="1"/>
          </p:cNvSpPr>
          <p:nvPr>
            <p:ph type="dt" sz="half" idx="10"/>
          </p:nvPr>
        </p:nvSpPr>
        <p:spPr>
          <a:xfrm>
            <a:off x="768099" y="6470704"/>
            <a:ext cx="1615607" cy="274320"/>
          </a:xfrm>
        </p:spPr>
        <p:txBody>
          <a:bodyPr/>
          <a:lstStyle/>
          <a:p>
            <a:fld id="{D242FE2D-5B8E-4BF2-B606-BA844A53424B}" type="datetimeFigureOut">
              <a:rPr lang="en-US" smtClean="0"/>
              <a:pPr/>
              <a:t>9/16/2014</a:t>
            </a:fld>
            <a:endParaRPr lang="en-US"/>
          </a:p>
        </p:txBody>
      </p:sp>
      <p:sp>
        <p:nvSpPr>
          <p:cNvPr id="12" name="Footer Placeholder 4"/>
          <p:cNvSpPr>
            <a:spLocks noGrp="1"/>
          </p:cNvSpPr>
          <p:nvPr>
            <p:ph type="ftr" sz="quarter" idx="11"/>
          </p:nvPr>
        </p:nvSpPr>
        <p:spPr>
          <a:xfrm>
            <a:off x="2393950" y="6470704"/>
            <a:ext cx="4426094" cy="274320"/>
          </a:xfrm>
        </p:spPr>
        <p:txBody>
          <a:bodyPr/>
          <a:lstStyle/>
          <a:p>
            <a:endParaRPr lang="en-US" dirty="0"/>
          </a:p>
        </p:txBody>
      </p:sp>
      <p:sp>
        <p:nvSpPr>
          <p:cNvPr id="13" name="Slide Number Placeholder 5"/>
          <p:cNvSpPr>
            <a:spLocks noGrp="1"/>
          </p:cNvSpPr>
          <p:nvPr>
            <p:ph type="sldNum" sz="quarter" idx="12"/>
          </p:nvPr>
        </p:nvSpPr>
        <p:spPr>
          <a:xfrm>
            <a:off x="6889750" y="6470704"/>
            <a:ext cx="501650" cy="274320"/>
          </a:xfrm>
        </p:spPr>
        <p:txBody>
          <a:bodyPr/>
          <a:lstStyle/>
          <a:p>
            <a:fld id="{2BF4F0EA-D593-4B41-B89A-C491A3FE140B}" type="slidenum">
              <a:rPr lang="en-US" smtClean="0"/>
              <a:pPr/>
              <a:t>‹#›</a:t>
            </a:fld>
            <a:endParaRPr lang="en-US"/>
          </a:p>
        </p:txBody>
      </p:sp>
    </p:spTree>
    <p:extLst>
      <p:ext uri="{BB962C8B-B14F-4D97-AF65-F5344CB8AC3E}">
        <p14:creationId xmlns:p14="http://schemas.microsoft.com/office/powerpoint/2010/main" val="1471975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Date Placeholder 3"/>
          <p:cNvSpPr>
            <a:spLocks noGrp="1"/>
          </p:cNvSpPr>
          <p:nvPr>
            <p:ph type="dt" sz="half" idx="10"/>
          </p:nvPr>
        </p:nvSpPr>
        <p:spPr>
          <a:xfrm>
            <a:off x="768099" y="6470704"/>
            <a:ext cx="1615607" cy="274320"/>
          </a:xfrm>
        </p:spPr>
        <p:txBody>
          <a:bodyPr/>
          <a:lstStyle/>
          <a:p>
            <a:fld id="{D242FE2D-5B8E-4BF2-B606-BA844A53424B}" type="datetimeFigureOut">
              <a:rPr lang="en-US" smtClean="0"/>
              <a:pPr/>
              <a:t>9/16/2014</a:t>
            </a:fld>
            <a:endParaRPr lang="en-US"/>
          </a:p>
        </p:txBody>
      </p:sp>
      <p:sp>
        <p:nvSpPr>
          <p:cNvPr id="7" name="Footer Placeholder 4"/>
          <p:cNvSpPr>
            <a:spLocks noGrp="1"/>
          </p:cNvSpPr>
          <p:nvPr>
            <p:ph type="ftr" sz="quarter" idx="11"/>
          </p:nvPr>
        </p:nvSpPr>
        <p:spPr>
          <a:xfrm>
            <a:off x="2393950" y="6470704"/>
            <a:ext cx="4426094" cy="274320"/>
          </a:xfrm>
        </p:spPr>
        <p:txBody>
          <a:bodyPr/>
          <a:lstStyle/>
          <a:p>
            <a:endParaRPr lang="en-US" dirty="0"/>
          </a:p>
        </p:txBody>
      </p:sp>
      <p:sp>
        <p:nvSpPr>
          <p:cNvPr id="8" name="Slide Number Placeholder 5"/>
          <p:cNvSpPr>
            <a:spLocks noGrp="1"/>
          </p:cNvSpPr>
          <p:nvPr>
            <p:ph type="sldNum" sz="quarter" idx="12"/>
          </p:nvPr>
        </p:nvSpPr>
        <p:spPr>
          <a:xfrm>
            <a:off x="6889750" y="6470704"/>
            <a:ext cx="501650" cy="274320"/>
          </a:xfrm>
        </p:spPr>
        <p:txBody>
          <a:bodyPr/>
          <a:lstStyle/>
          <a:p>
            <a:fld id="{2BF4F0EA-D593-4B41-B89A-C491A3FE140B}" type="slidenum">
              <a:rPr lang="en-US" smtClean="0"/>
              <a:pPr/>
              <a:t>‹#›</a:t>
            </a:fld>
            <a:endParaRPr lang="en-US"/>
          </a:p>
        </p:txBody>
      </p:sp>
    </p:spTree>
    <p:extLst>
      <p:ext uri="{BB962C8B-B14F-4D97-AF65-F5344CB8AC3E}">
        <p14:creationId xmlns:p14="http://schemas.microsoft.com/office/powerpoint/2010/main" val="1223020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10"/>
          </p:nvPr>
        </p:nvSpPr>
        <p:spPr>
          <a:xfrm>
            <a:off x="768099" y="6470704"/>
            <a:ext cx="1615607" cy="274320"/>
          </a:xfrm>
        </p:spPr>
        <p:txBody>
          <a:bodyPr/>
          <a:lstStyle/>
          <a:p>
            <a:fld id="{D242FE2D-5B8E-4BF2-B606-BA844A53424B}" type="datetimeFigureOut">
              <a:rPr lang="en-US" smtClean="0"/>
              <a:pPr/>
              <a:t>9/16/2014</a:t>
            </a:fld>
            <a:endParaRPr lang="en-US"/>
          </a:p>
        </p:txBody>
      </p:sp>
      <p:sp>
        <p:nvSpPr>
          <p:cNvPr id="6" name="Footer Placeholder 4"/>
          <p:cNvSpPr>
            <a:spLocks noGrp="1"/>
          </p:cNvSpPr>
          <p:nvPr>
            <p:ph type="ftr" sz="quarter" idx="11"/>
          </p:nvPr>
        </p:nvSpPr>
        <p:spPr>
          <a:xfrm>
            <a:off x="2393950" y="6470704"/>
            <a:ext cx="4426094" cy="274320"/>
          </a:xfrm>
        </p:spPr>
        <p:txBody>
          <a:bodyPr/>
          <a:lstStyle/>
          <a:p>
            <a:endParaRPr lang="en-US" dirty="0"/>
          </a:p>
        </p:txBody>
      </p:sp>
      <p:sp>
        <p:nvSpPr>
          <p:cNvPr id="7" name="Slide Number Placeholder 5"/>
          <p:cNvSpPr>
            <a:spLocks noGrp="1"/>
          </p:cNvSpPr>
          <p:nvPr>
            <p:ph type="sldNum" sz="quarter" idx="12"/>
          </p:nvPr>
        </p:nvSpPr>
        <p:spPr>
          <a:xfrm>
            <a:off x="6889750" y="6470704"/>
            <a:ext cx="501650" cy="274320"/>
          </a:xfrm>
        </p:spPr>
        <p:txBody>
          <a:bodyPr/>
          <a:lstStyle/>
          <a:p>
            <a:fld id="{2BF4F0EA-D593-4B41-B89A-C491A3FE140B}" type="slidenum">
              <a:rPr lang="en-US" smtClean="0"/>
              <a:pPr/>
              <a:t>‹#›</a:t>
            </a:fld>
            <a:endParaRPr lang="en-US"/>
          </a:p>
        </p:txBody>
      </p:sp>
    </p:spTree>
    <p:extLst>
      <p:ext uri="{BB962C8B-B14F-4D97-AF65-F5344CB8AC3E}">
        <p14:creationId xmlns:p14="http://schemas.microsoft.com/office/powerpoint/2010/main" val="1178526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7"/>
            <a:ext cx="3291840" cy="3762295"/>
          </a:xfrm>
        </p:spPr>
        <p:txBody>
          <a:bodyPr lIns="91436" rIns="91436">
            <a:normAutofit/>
          </a:bodyPr>
          <a:lstStyle>
            <a:lvl1pPr marL="0" indent="0">
              <a:lnSpc>
                <a:spcPct val="108000"/>
              </a:lnSpc>
              <a:spcBef>
                <a:spcPts val="600"/>
              </a:spcBef>
              <a:buNone/>
              <a:defRPr sz="1600"/>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42FE2D-5B8E-4BF2-B606-BA844A53424B}" type="datetimeFigureOut">
              <a:rPr lang="en-US" smtClean="0"/>
              <a:pPr/>
              <a:t>9/16/2014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F4F0EA-D593-4B41-B89A-C491A3FE140B}" type="slidenum">
              <a:rPr lang="en-US" smtClean="0"/>
              <a:pPr/>
              <a:t>‹#›</a:t>
            </a:fld>
            <a:endParaRPr lang="en-US"/>
          </a:p>
        </p:txBody>
      </p:sp>
    </p:spTree>
    <p:extLst>
      <p:ext uri="{BB962C8B-B14F-4D97-AF65-F5344CB8AC3E}">
        <p14:creationId xmlns:p14="http://schemas.microsoft.com/office/powerpoint/2010/main" val="2360869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9"/>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181" tIns="365745" anchor="t"/>
          <a:lstStyle>
            <a:lvl1pPr marL="0" indent="0">
              <a:buNone/>
              <a:defRPr sz="2400"/>
            </a:lvl1pPr>
            <a:lvl2pPr marL="342886" indent="0">
              <a:buNone/>
              <a:defRPr sz="2100"/>
            </a:lvl2pPr>
            <a:lvl3pPr marL="685771" indent="0">
              <a:buNone/>
              <a:defRPr sz="1800"/>
            </a:lvl3pPr>
            <a:lvl4pPr marL="1028657" indent="0">
              <a:buNone/>
              <a:defRPr sz="1500"/>
            </a:lvl4pPr>
            <a:lvl5pPr marL="1371543" indent="0">
              <a:buNone/>
              <a:defRPr sz="1500"/>
            </a:lvl5pPr>
            <a:lvl6pPr marL="1714429" indent="0">
              <a:buNone/>
              <a:defRPr sz="1500"/>
            </a:lvl6pPr>
            <a:lvl7pPr marL="2057314" indent="0">
              <a:buNone/>
              <a:defRPr sz="1500"/>
            </a:lvl7pPr>
            <a:lvl8pPr marL="2400200" indent="0">
              <a:buNone/>
              <a:defRPr sz="1500"/>
            </a:lvl8pPr>
            <a:lvl9pPr marL="2743086"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9"/>
            <a:ext cx="2400300" cy="1463040"/>
          </a:xfrm>
        </p:spPr>
        <p:txBody>
          <a:bodyPr lIns="91436" rIns="91436" anchor="ctr">
            <a:normAutofit/>
          </a:bodyPr>
          <a:lstStyle>
            <a:lvl1pPr marL="0" indent="0">
              <a:lnSpc>
                <a:spcPct val="100000"/>
              </a:lnSpc>
              <a:spcBef>
                <a:spcPts val="0"/>
              </a:spcBef>
              <a:buNone/>
              <a:defRPr sz="1600">
                <a:solidFill>
                  <a:schemeClr val="tx1">
                    <a:lumMod val="95000"/>
                    <a:lumOff val="5000"/>
                  </a:schemeClr>
                </a:solidFill>
              </a:defRPr>
            </a:lvl1pPr>
            <a:lvl2pPr marL="342886" indent="0">
              <a:buNone/>
              <a:defRPr sz="1100"/>
            </a:lvl2pPr>
            <a:lvl3pPr marL="685771" indent="0">
              <a:buNone/>
              <a:defRPr sz="900"/>
            </a:lvl3pPr>
            <a:lvl4pPr marL="1028657" indent="0">
              <a:buNone/>
              <a:defRPr sz="800"/>
            </a:lvl4pPr>
            <a:lvl5pPr marL="1371543" indent="0">
              <a:buNone/>
              <a:defRPr sz="800"/>
            </a:lvl5pPr>
            <a:lvl6pPr marL="1714429" indent="0">
              <a:buNone/>
              <a:defRPr sz="800"/>
            </a:lvl6pPr>
            <a:lvl7pPr marL="2057314" indent="0">
              <a:buNone/>
              <a:defRPr sz="800"/>
            </a:lvl7pPr>
            <a:lvl8pPr marL="2400200" indent="0">
              <a:buNone/>
              <a:defRPr sz="800"/>
            </a:lvl8pPr>
            <a:lvl9pPr marL="2743086"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42FE2D-5B8E-4BF2-B606-BA844A53424B}" type="datetimeFigureOut">
              <a:rPr lang="en-US" smtClean="0"/>
              <a:pPr/>
              <a:t>9/16/2014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F4F0EA-D593-4B41-B89A-C491A3FE140B}" type="slidenum">
              <a:rPr lang="en-US" smtClean="0"/>
              <a:pPr/>
              <a:t>‹#›</a:t>
            </a:fld>
            <a:endParaRPr lang="en-US"/>
          </a:p>
        </p:txBody>
      </p:sp>
      <p:cxnSp>
        <p:nvCxnSpPr>
          <p:cNvPr id="8" name="Straight Connector 7"/>
          <p:cNvCxnSpPr/>
          <p:nvPr/>
        </p:nvCxnSpPr>
        <p:spPr>
          <a:xfrm flipV="1">
            <a:off x="6290132" y="5264107"/>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0477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2" descr="J:\_ServiceLearning\gfx\PPT\PPT-SD-BG.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768096" y="585216"/>
            <a:ext cx="7290054" cy="1499616"/>
          </a:xfrm>
          <a:prstGeom prst="rect">
            <a:avLst/>
          </a:prstGeom>
        </p:spPr>
        <p:txBody>
          <a:bodyPr vert="horz" lIns="91436" tIns="45718" rIns="91436" bIns="45718"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68098" y="2286000"/>
            <a:ext cx="7290055" cy="4023360"/>
          </a:xfrm>
          <a:prstGeom prst="rect">
            <a:avLst/>
          </a:prstGeom>
        </p:spPr>
        <p:txBody>
          <a:bodyPr vert="horz" lIns="45718" tIns="45718" rIns="45718" bIns="45718"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768099" y="6470704"/>
            <a:ext cx="1615607" cy="274320"/>
          </a:xfrm>
          <a:prstGeom prst="rect">
            <a:avLst/>
          </a:prstGeom>
        </p:spPr>
        <p:txBody>
          <a:bodyPr vert="horz" lIns="91436" tIns="45718" rIns="91436" bIns="45718" rtlCol="0" anchor="ctr"/>
          <a:lstStyle>
            <a:lvl1pPr algn="l">
              <a:defRPr sz="1000">
                <a:solidFill>
                  <a:schemeClr val="tx1">
                    <a:lumMod val="95000"/>
                    <a:lumOff val="5000"/>
                  </a:schemeClr>
                </a:solidFill>
                <a:latin typeface="+mj-lt"/>
              </a:defRPr>
            </a:lvl1pPr>
          </a:lstStyle>
          <a:p>
            <a:fld id="{D242FE2D-5B8E-4BF2-B606-BA844A53424B}" type="datetimeFigureOut">
              <a:rPr lang="en-US" smtClean="0"/>
              <a:pPr/>
              <a:t>9/16/2014</a:t>
            </a:fld>
            <a:endParaRPr lang="en-US"/>
          </a:p>
        </p:txBody>
      </p:sp>
      <p:sp>
        <p:nvSpPr>
          <p:cNvPr id="5" name="Footer Placeholder 4"/>
          <p:cNvSpPr>
            <a:spLocks noGrp="1"/>
          </p:cNvSpPr>
          <p:nvPr>
            <p:ph type="ftr" sz="quarter" idx="3"/>
          </p:nvPr>
        </p:nvSpPr>
        <p:spPr>
          <a:xfrm>
            <a:off x="2393950" y="6470704"/>
            <a:ext cx="4426094" cy="274320"/>
          </a:xfrm>
          <a:prstGeom prst="rect">
            <a:avLst/>
          </a:prstGeom>
        </p:spPr>
        <p:txBody>
          <a:bodyPr vert="horz" lIns="91436" tIns="45718" rIns="91436" bIns="45718"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6889750" y="6470704"/>
            <a:ext cx="730250" cy="274320"/>
          </a:xfrm>
          <a:prstGeom prst="rect">
            <a:avLst/>
          </a:prstGeom>
        </p:spPr>
        <p:txBody>
          <a:bodyPr vert="horz" lIns="91436" tIns="45718" rIns="91436" bIns="45718" rtlCol="0" anchor="ctr"/>
          <a:lstStyle>
            <a:lvl1pPr algn="l">
              <a:defRPr sz="1000">
                <a:solidFill>
                  <a:schemeClr val="tx1">
                    <a:lumMod val="95000"/>
                    <a:lumOff val="5000"/>
                  </a:schemeClr>
                </a:solidFill>
                <a:latin typeface="+mj-lt"/>
              </a:defRPr>
            </a:lvl1pPr>
          </a:lstStyle>
          <a:p>
            <a:fld id="{2BF4F0EA-D593-4B41-B89A-C491A3FE140B}" type="slidenum">
              <a:rPr lang="en-US" smtClean="0"/>
              <a:pPr/>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026" name="Picture 2" descr="J:\_ServiceLearning\gfx\MTC_Identity Graphics\png\MTC_logo_02_E.pn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08494" y="6400800"/>
            <a:ext cx="1020306"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688291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362" rtl="0" eaLnBrk="1" latinLnBrk="0" hangingPunct="1">
        <a:lnSpc>
          <a:spcPct val="80000"/>
        </a:lnSpc>
        <a:spcBef>
          <a:spcPct val="0"/>
        </a:spcBef>
        <a:buNone/>
        <a:defRPr sz="3600" kern="1200" cap="all" spc="100" baseline="0">
          <a:solidFill>
            <a:srgbClr val="2C2927"/>
          </a:solidFill>
          <a:latin typeface="Univers 67 Condensed" pitchFamily="50" charset="0"/>
          <a:ea typeface="+mj-ea"/>
          <a:cs typeface="+mj-cs"/>
        </a:defRPr>
      </a:lvl1pPr>
    </p:titleStyle>
    <p:bodyStyle>
      <a:lvl1pPr marL="91436" indent="-91436" algn="l" defTabSz="914362"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800" kern="1200">
          <a:solidFill>
            <a:srgbClr val="2C2927"/>
          </a:solidFill>
          <a:latin typeface="Univers 57 Condensed" panose="020B0606020202060204" pitchFamily="34" charset="0"/>
          <a:ea typeface="+mn-ea"/>
          <a:cs typeface="+mn-cs"/>
        </a:defRPr>
      </a:lvl1pPr>
      <a:lvl2pPr marL="265165" indent="-137154" algn="l" defTabSz="914362" rtl="0" eaLnBrk="1" latinLnBrk="0" hangingPunct="1">
        <a:lnSpc>
          <a:spcPct val="90000"/>
        </a:lnSpc>
        <a:spcBef>
          <a:spcPts val="200"/>
        </a:spcBef>
        <a:spcAft>
          <a:spcPts val="400"/>
        </a:spcAft>
        <a:buClr>
          <a:schemeClr val="accent1"/>
        </a:buClr>
        <a:buFont typeface="Wingdings 3" pitchFamily="18" charset="2"/>
        <a:buChar char=""/>
        <a:defRPr sz="2400" kern="1200">
          <a:solidFill>
            <a:srgbClr val="2C2927"/>
          </a:solidFill>
          <a:latin typeface="Sabon Bold Italic Oldstyle Figu" panose="02000803000000000000" pitchFamily="2" charset="0"/>
          <a:ea typeface="+mn-ea"/>
          <a:cs typeface="+mn-cs"/>
        </a:defRPr>
      </a:lvl2pPr>
      <a:lvl3pPr marL="448037" indent="-137154" algn="l" defTabSz="914362" rtl="0" eaLnBrk="1" latinLnBrk="0" hangingPunct="1">
        <a:lnSpc>
          <a:spcPct val="90000"/>
        </a:lnSpc>
        <a:spcBef>
          <a:spcPts val="200"/>
        </a:spcBef>
        <a:spcAft>
          <a:spcPts val="400"/>
        </a:spcAft>
        <a:buClr>
          <a:schemeClr val="accent1"/>
        </a:buClr>
        <a:buFont typeface="Wingdings 3" pitchFamily="18" charset="2"/>
        <a:buChar char=""/>
        <a:defRPr sz="2000" kern="1200">
          <a:solidFill>
            <a:srgbClr val="2C2927"/>
          </a:solidFill>
          <a:latin typeface="Univers 57 Condensed" panose="020B0606020202060204" pitchFamily="34" charset="0"/>
          <a:ea typeface="+mn-ea"/>
          <a:cs typeface="+mn-cs"/>
        </a:defRPr>
      </a:lvl3pPr>
      <a:lvl4pPr marL="594335" indent="-137154" algn="l" defTabSz="914362" rtl="0" eaLnBrk="1" latinLnBrk="0" hangingPunct="1">
        <a:lnSpc>
          <a:spcPct val="90000"/>
        </a:lnSpc>
        <a:spcBef>
          <a:spcPts val="200"/>
        </a:spcBef>
        <a:spcAft>
          <a:spcPts val="400"/>
        </a:spcAft>
        <a:buClr>
          <a:schemeClr val="accent1"/>
        </a:buClr>
        <a:buFont typeface="Wingdings 3" pitchFamily="18" charset="2"/>
        <a:buChar char=""/>
        <a:defRPr sz="1600" kern="1200">
          <a:solidFill>
            <a:srgbClr val="2C2927"/>
          </a:solidFill>
          <a:latin typeface="Sabon Bold Italic Oldstyle Figu" panose="02000803000000000000" pitchFamily="2" charset="0"/>
          <a:ea typeface="+mn-ea"/>
          <a:cs typeface="+mn-cs"/>
        </a:defRPr>
      </a:lvl4pPr>
      <a:lvl5pPr marL="777208" indent="-137154" algn="l" defTabSz="914362" rtl="0" eaLnBrk="1" latinLnBrk="0" hangingPunct="1">
        <a:lnSpc>
          <a:spcPct val="90000"/>
        </a:lnSpc>
        <a:spcBef>
          <a:spcPts val="200"/>
        </a:spcBef>
        <a:spcAft>
          <a:spcPts val="400"/>
        </a:spcAft>
        <a:buClr>
          <a:schemeClr val="accent1"/>
        </a:buClr>
        <a:buFont typeface="Wingdings 3" pitchFamily="18" charset="2"/>
        <a:buChar char=""/>
        <a:defRPr sz="1400" kern="1200">
          <a:solidFill>
            <a:srgbClr val="2C2927"/>
          </a:solidFill>
          <a:latin typeface="Univers 57 Condensed" panose="020B0606020202060204" pitchFamily="34" charset="0"/>
          <a:ea typeface="+mn-ea"/>
          <a:cs typeface="+mn-cs"/>
        </a:defRPr>
      </a:lvl5pPr>
      <a:lvl6pPr marL="914362" indent="-137154" algn="l" defTabSz="914362"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660" indent="-137154" algn="l" defTabSz="914362"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01" indent="-137154" algn="l" defTabSz="914362"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399" indent="-137154" algn="l" defTabSz="914362"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362" rtl="0" eaLnBrk="1" latinLnBrk="0" hangingPunct="1">
        <a:defRPr sz="1800" kern="1200">
          <a:solidFill>
            <a:schemeClr val="tx1"/>
          </a:solidFill>
          <a:latin typeface="+mn-lt"/>
          <a:ea typeface="+mn-ea"/>
          <a:cs typeface="+mn-cs"/>
        </a:defRPr>
      </a:lvl1pPr>
      <a:lvl2pPr marL="457181" algn="l" defTabSz="914362" rtl="0" eaLnBrk="1" latinLnBrk="0" hangingPunct="1">
        <a:defRPr sz="1800" kern="1200">
          <a:solidFill>
            <a:schemeClr val="tx1"/>
          </a:solidFill>
          <a:latin typeface="+mn-lt"/>
          <a:ea typeface="+mn-ea"/>
          <a:cs typeface="+mn-cs"/>
        </a:defRPr>
      </a:lvl2pPr>
      <a:lvl3pPr marL="914362" algn="l" defTabSz="914362" rtl="0" eaLnBrk="1" latinLnBrk="0" hangingPunct="1">
        <a:defRPr sz="1800" kern="1200">
          <a:solidFill>
            <a:schemeClr val="tx1"/>
          </a:solidFill>
          <a:latin typeface="+mn-lt"/>
          <a:ea typeface="+mn-ea"/>
          <a:cs typeface="+mn-cs"/>
        </a:defRPr>
      </a:lvl3pPr>
      <a:lvl4pPr marL="1371543" algn="l" defTabSz="914362" rtl="0" eaLnBrk="1" latinLnBrk="0" hangingPunct="1">
        <a:defRPr sz="1800" kern="1200">
          <a:solidFill>
            <a:schemeClr val="tx1"/>
          </a:solidFill>
          <a:latin typeface="+mn-lt"/>
          <a:ea typeface="+mn-ea"/>
          <a:cs typeface="+mn-cs"/>
        </a:defRPr>
      </a:lvl4pPr>
      <a:lvl5pPr marL="1828724" algn="l" defTabSz="914362" rtl="0" eaLnBrk="1" latinLnBrk="0" hangingPunct="1">
        <a:defRPr sz="1800" kern="1200">
          <a:solidFill>
            <a:schemeClr val="tx1"/>
          </a:solidFill>
          <a:latin typeface="+mn-lt"/>
          <a:ea typeface="+mn-ea"/>
          <a:cs typeface="+mn-cs"/>
        </a:defRPr>
      </a:lvl5pPr>
      <a:lvl6pPr marL="2285905" algn="l" defTabSz="914362" rtl="0" eaLnBrk="1" latinLnBrk="0" hangingPunct="1">
        <a:defRPr sz="1800" kern="1200">
          <a:solidFill>
            <a:schemeClr val="tx1"/>
          </a:solidFill>
          <a:latin typeface="+mn-lt"/>
          <a:ea typeface="+mn-ea"/>
          <a:cs typeface="+mn-cs"/>
        </a:defRPr>
      </a:lvl6pPr>
      <a:lvl7pPr marL="2743086" algn="l" defTabSz="914362" rtl="0" eaLnBrk="1" latinLnBrk="0" hangingPunct="1">
        <a:defRPr sz="1800" kern="1200">
          <a:solidFill>
            <a:schemeClr val="tx1"/>
          </a:solidFill>
          <a:latin typeface="+mn-lt"/>
          <a:ea typeface="+mn-ea"/>
          <a:cs typeface="+mn-cs"/>
        </a:defRPr>
      </a:lvl7pPr>
      <a:lvl8pPr marL="3200266" algn="l" defTabSz="914362" rtl="0" eaLnBrk="1" latinLnBrk="0" hangingPunct="1">
        <a:defRPr sz="1800" kern="1200">
          <a:solidFill>
            <a:schemeClr val="tx1"/>
          </a:solidFill>
          <a:latin typeface="+mn-lt"/>
          <a:ea typeface="+mn-ea"/>
          <a:cs typeface="+mn-cs"/>
        </a:defRPr>
      </a:lvl8pPr>
      <a:lvl9pPr marL="3657448" algn="l" defTabSz="91436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solidFill>
                  <a:srgbClr val="B6CD48"/>
                </a:solidFill>
              </a:rPr>
              <a:t>Take our quiz to test your Service Learning knowledge! </a:t>
            </a:r>
            <a:endParaRPr lang="en-US" dirty="0">
              <a:solidFill>
                <a:srgbClr val="B6CD48"/>
              </a:solidFill>
            </a:endParaRPr>
          </a:p>
        </p:txBody>
      </p:sp>
      <p:sp>
        <p:nvSpPr>
          <p:cNvPr id="3" name="Subtitle 2"/>
          <p:cNvSpPr>
            <a:spLocks noGrp="1"/>
          </p:cNvSpPr>
          <p:nvPr>
            <p:ph type="subTitle" idx="1"/>
          </p:nvPr>
        </p:nvSpPr>
        <p:spPr/>
        <p:txBody>
          <a:bodyPr>
            <a:normAutofit/>
          </a:bodyPr>
          <a:lstStyle/>
          <a:p>
            <a:r>
              <a:rPr lang="en-US" sz="2000" dirty="0" smtClean="0"/>
              <a:t>Service Learning Interactive Quiz</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B6CD48"/>
                </a:solidFill>
              </a:rPr>
              <a:t>Answer</a:t>
            </a:r>
            <a:r>
              <a:rPr lang="en-US" dirty="0" smtClean="0"/>
              <a:t>: “D”</a:t>
            </a:r>
            <a:endParaRPr lang="en-US" dirty="0"/>
          </a:p>
        </p:txBody>
      </p:sp>
      <p:sp>
        <p:nvSpPr>
          <p:cNvPr id="3" name="Content Placeholder 2"/>
          <p:cNvSpPr>
            <a:spLocks noGrp="1"/>
          </p:cNvSpPr>
          <p:nvPr>
            <p:ph idx="1"/>
          </p:nvPr>
        </p:nvSpPr>
        <p:spPr/>
        <p:txBody>
          <a:bodyPr/>
          <a:lstStyle/>
          <a:p>
            <a:pPr marL="0" indent="0">
              <a:buNone/>
            </a:pPr>
            <a:r>
              <a:rPr lang="en-US" dirty="0" smtClean="0"/>
              <a:t>If you said, “</a:t>
            </a:r>
            <a:r>
              <a:rPr lang="en-US" dirty="0" smtClean="0">
                <a:solidFill>
                  <a:srgbClr val="108CB1"/>
                </a:solidFill>
              </a:rPr>
              <a:t>D</a:t>
            </a:r>
            <a:r>
              <a:rPr lang="en-US" dirty="0" smtClean="0"/>
              <a:t>,” you’re right!</a:t>
            </a:r>
          </a:p>
          <a:p>
            <a:endParaRPr lang="en-US" dirty="0"/>
          </a:p>
          <a:p>
            <a:pPr marL="0" indent="0">
              <a:buNone/>
            </a:pPr>
            <a:r>
              <a:rPr lang="en-US" dirty="0" smtClean="0"/>
              <a:t>Actually, everyone benefits from Service Learning, because the students learn something new, the teacher is able to interact with the students and the material in a new way, and the community partner is able to acquire assistance with a much-needed project.</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Which classes can use Service Learning as a strategy, and which cannot?</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lphaUcPeriod"/>
            </a:pPr>
            <a:r>
              <a:rPr lang="en-US" dirty="0" smtClean="0"/>
              <a:t>Service Learning works best with civics and government</a:t>
            </a:r>
          </a:p>
          <a:p>
            <a:pPr marL="514350" indent="-514350">
              <a:buFont typeface="+mj-lt"/>
              <a:buAutoNum type="alphaUcPeriod"/>
            </a:pPr>
            <a:endParaRPr lang="en-US" dirty="0" smtClean="0"/>
          </a:p>
          <a:p>
            <a:pPr marL="514350" indent="-514350">
              <a:buFont typeface="+mj-lt"/>
              <a:buAutoNum type="alphaUcPeriod"/>
            </a:pPr>
            <a:r>
              <a:rPr lang="en-US" dirty="0" smtClean="0"/>
              <a:t>Service Learning works with a variety of classes</a:t>
            </a:r>
          </a:p>
          <a:p>
            <a:pPr marL="514350" indent="-514350">
              <a:buFont typeface="+mj-lt"/>
              <a:buAutoNum type="alphaUcPeriod"/>
            </a:pPr>
            <a:endParaRPr lang="en-US" dirty="0" smtClean="0"/>
          </a:p>
          <a:p>
            <a:pPr marL="514350" indent="-514350">
              <a:buFont typeface="+mj-lt"/>
              <a:buAutoNum type="alphaUcPeriod"/>
            </a:pPr>
            <a:r>
              <a:rPr lang="en-US" dirty="0" smtClean="0"/>
              <a:t>Service Learning works best with the arts and humanities</a:t>
            </a:r>
          </a:p>
          <a:p>
            <a:pPr marL="514350" indent="-514350">
              <a:buFont typeface="+mj-lt"/>
              <a:buAutoNum type="alphaUcPeriod"/>
            </a:pPr>
            <a:endParaRPr lang="en-US" dirty="0" smtClean="0"/>
          </a:p>
          <a:p>
            <a:pPr marL="514350" indent="-514350">
              <a:buFont typeface="+mj-lt"/>
              <a:buAutoNum type="alphaUcPeriod"/>
            </a:pPr>
            <a:r>
              <a:rPr lang="en-US" dirty="0" smtClean="0"/>
              <a:t>Service Learning works best with math and science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B6CD48"/>
                </a:solidFill>
              </a:rPr>
              <a:t>Answer</a:t>
            </a:r>
            <a:r>
              <a:rPr lang="en-US" dirty="0" smtClean="0"/>
              <a:t>: “B”</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If you said, “</a:t>
            </a:r>
            <a:r>
              <a:rPr lang="en-US" dirty="0" smtClean="0">
                <a:solidFill>
                  <a:srgbClr val="108CB1"/>
                </a:solidFill>
              </a:rPr>
              <a:t>B</a:t>
            </a:r>
            <a:r>
              <a:rPr lang="en-US" dirty="0" smtClean="0"/>
              <a:t>,” you’re right!</a:t>
            </a:r>
          </a:p>
          <a:p>
            <a:endParaRPr lang="en-US" dirty="0"/>
          </a:p>
          <a:p>
            <a:pPr marL="0" indent="0">
              <a:buNone/>
            </a:pPr>
            <a:r>
              <a:rPr lang="en-US" dirty="0" smtClean="0"/>
              <a:t>Service Learning can be incorporated into a variety of classes, from art to math, from civics to biology. The idea is always to apply the material in a practical way.</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When comparing Service Learning to an internship, which is </a:t>
            </a:r>
            <a:r>
              <a:rPr lang="en-US" dirty="0" smtClean="0">
                <a:solidFill>
                  <a:srgbClr val="FF0000"/>
                </a:solidFill>
              </a:rPr>
              <a:t>not</a:t>
            </a:r>
            <a:r>
              <a:rPr lang="en-US" dirty="0" smtClean="0"/>
              <a:t> true?</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lphaUcPeriod"/>
            </a:pPr>
            <a:r>
              <a:rPr lang="en-US" dirty="0" smtClean="0"/>
              <a:t>Service Learners are not paid for their work, while some internships involve a stipend or pay</a:t>
            </a:r>
          </a:p>
          <a:p>
            <a:pPr marL="514350" indent="-514350">
              <a:buFont typeface="+mj-lt"/>
              <a:buAutoNum type="alphaUcPeriod"/>
            </a:pPr>
            <a:endParaRPr lang="en-US" dirty="0"/>
          </a:p>
          <a:p>
            <a:pPr marL="514350" indent="-514350">
              <a:buFont typeface="+mj-lt"/>
              <a:buAutoNum type="alphaUcPeriod"/>
            </a:pPr>
            <a:r>
              <a:rPr lang="en-US" dirty="0" smtClean="0"/>
              <a:t>Service Learners are not training to do a particular job; instead, they are participating in a project for a class that involves work in the community</a:t>
            </a:r>
          </a:p>
          <a:p>
            <a:pPr marL="514350" indent="-514350">
              <a:buFont typeface="+mj-lt"/>
              <a:buAutoNum type="alphaUcPeriod"/>
            </a:pPr>
            <a:endParaRPr lang="en-US" dirty="0" smtClean="0"/>
          </a:p>
          <a:p>
            <a:pPr marL="514350" indent="-514350">
              <a:buFont typeface="+mj-lt"/>
              <a:buAutoNum type="alphaUcPeriod"/>
            </a:pPr>
            <a:r>
              <a:rPr lang="en-US" dirty="0" smtClean="0"/>
              <a:t>Service Learners cannot use their project work on a resume</a:t>
            </a:r>
          </a:p>
          <a:p>
            <a:pPr marL="514350" indent="-514350">
              <a:buFont typeface="+mj-lt"/>
              <a:buAutoNum type="alphaUcPeriod"/>
            </a:pPr>
            <a:endParaRPr lang="en-US" dirty="0" smtClean="0"/>
          </a:p>
          <a:p>
            <a:pPr marL="514350" indent="-514350">
              <a:buFont typeface="+mj-lt"/>
              <a:buAutoNum type="alphaUcPeriod"/>
            </a:pPr>
            <a:r>
              <a:rPr lang="en-US" dirty="0" smtClean="0"/>
              <a:t>Service Learners get a grade based on their work for the class, rather than their work for the community partner</a:t>
            </a:r>
          </a:p>
          <a:p>
            <a:pPr marL="514350" indent="-514350">
              <a:buFont typeface="+mj-lt"/>
              <a:buAutoNum type="alphaUcPeriod"/>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B6CD48"/>
                </a:solidFill>
              </a:rPr>
              <a:t>Answer</a:t>
            </a:r>
            <a:r>
              <a:rPr lang="en-US" dirty="0" smtClean="0"/>
              <a:t>: “C”</a:t>
            </a:r>
            <a:endParaRPr lang="en-US" dirty="0"/>
          </a:p>
        </p:txBody>
      </p:sp>
      <p:sp>
        <p:nvSpPr>
          <p:cNvPr id="3" name="Content Placeholder 2"/>
          <p:cNvSpPr>
            <a:spLocks noGrp="1"/>
          </p:cNvSpPr>
          <p:nvPr>
            <p:ph idx="1"/>
          </p:nvPr>
        </p:nvSpPr>
        <p:spPr/>
        <p:txBody>
          <a:bodyPr>
            <a:normAutofit/>
          </a:bodyPr>
          <a:lstStyle/>
          <a:p>
            <a:pPr>
              <a:buNone/>
            </a:pPr>
            <a:r>
              <a:rPr lang="en-US" dirty="0" smtClean="0"/>
              <a:t>If you said, “</a:t>
            </a:r>
            <a:r>
              <a:rPr lang="en-US" dirty="0" smtClean="0">
                <a:solidFill>
                  <a:srgbClr val="108CB1"/>
                </a:solidFill>
              </a:rPr>
              <a:t>C</a:t>
            </a:r>
            <a:r>
              <a:rPr lang="en-US" dirty="0" smtClean="0"/>
              <a:t>,” you’re right!</a:t>
            </a:r>
          </a:p>
          <a:p>
            <a:pPr>
              <a:buNone/>
            </a:pPr>
            <a:endParaRPr lang="en-US" dirty="0"/>
          </a:p>
          <a:p>
            <a:pPr>
              <a:buNone/>
            </a:pPr>
            <a:r>
              <a:rPr lang="en-US" dirty="0" smtClean="0"/>
              <a:t>Service Learning projects, like an internship, provide students with valuable experience to put on a resume and often contribute to future internships or jobs. The “real world” application involved in Service Learning allows students to expand their skills and expertise while still in school.</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do students really learn while participating in a service project?</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lphaUcPeriod"/>
            </a:pPr>
            <a:r>
              <a:rPr lang="en-US" dirty="0" smtClean="0"/>
              <a:t>Students learn how to apply theoretical concepts to practical use</a:t>
            </a:r>
          </a:p>
          <a:p>
            <a:pPr marL="514350" indent="-514350">
              <a:buFont typeface="+mj-lt"/>
              <a:buAutoNum type="alphaUcPeriod"/>
            </a:pPr>
            <a:endParaRPr lang="en-US" dirty="0" smtClean="0"/>
          </a:p>
          <a:p>
            <a:pPr marL="514350" indent="-514350">
              <a:buFont typeface="+mj-lt"/>
              <a:buAutoNum type="alphaUcPeriod"/>
            </a:pPr>
            <a:r>
              <a:rPr lang="en-US" dirty="0" smtClean="0"/>
              <a:t>Students learn the “mechanics” of a community, from budget considerations to resource availability, laws and ordinances, and community concerns</a:t>
            </a:r>
          </a:p>
          <a:p>
            <a:pPr marL="514350" indent="-514350">
              <a:buFont typeface="+mj-lt"/>
              <a:buAutoNum type="alphaUcPeriod"/>
            </a:pPr>
            <a:endParaRPr lang="en-US" dirty="0" smtClean="0"/>
          </a:p>
          <a:p>
            <a:pPr marL="514350" indent="-514350">
              <a:buFont typeface="+mj-lt"/>
              <a:buAutoNum type="alphaUcPeriod"/>
            </a:pPr>
            <a:r>
              <a:rPr lang="en-US" dirty="0" smtClean="0"/>
              <a:t>Students learn how to work in groups to achieve a goal</a:t>
            </a:r>
          </a:p>
          <a:p>
            <a:pPr marL="514350" indent="-514350">
              <a:buFont typeface="+mj-lt"/>
              <a:buAutoNum type="alphaUcPeriod"/>
            </a:pPr>
            <a:endParaRPr lang="en-US" dirty="0" smtClean="0"/>
          </a:p>
          <a:p>
            <a:pPr marL="514350" indent="-514350">
              <a:buFont typeface="+mj-lt"/>
              <a:buAutoNum type="alphaUcPeriod"/>
            </a:pPr>
            <a:r>
              <a:rPr lang="en-US" dirty="0" smtClean="0"/>
              <a:t>All of the above</a:t>
            </a:r>
          </a:p>
          <a:p>
            <a:pPr marL="514350" indent="-514350">
              <a:buFont typeface="+mj-lt"/>
              <a:buAutoNum type="alphaUcPeriod"/>
            </a:pPr>
            <a:endParaRPr lang="en-US" dirty="0"/>
          </a:p>
          <a:p>
            <a:pPr marL="514350" indent="-514350">
              <a:buFont typeface="+mj-lt"/>
              <a:buAutoNum type="alphaUcPeriod"/>
            </a:pPr>
            <a:endParaRPr lang="en-US" dirty="0" smtClean="0"/>
          </a:p>
          <a:p>
            <a:pPr marL="514350" indent="-514350">
              <a:buFont typeface="+mj-lt"/>
              <a:buAutoNum type="alphaUcPeriod"/>
            </a:pP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B6CD48"/>
                </a:solidFill>
              </a:rPr>
              <a:t>Answer</a:t>
            </a:r>
            <a:r>
              <a:rPr lang="en-US" dirty="0" smtClean="0"/>
              <a:t>: “D”</a:t>
            </a:r>
            <a:endParaRPr lang="en-US" dirty="0"/>
          </a:p>
        </p:txBody>
      </p:sp>
      <p:sp>
        <p:nvSpPr>
          <p:cNvPr id="3" name="Content Placeholder 2"/>
          <p:cNvSpPr>
            <a:spLocks noGrp="1"/>
          </p:cNvSpPr>
          <p:nvPr>
            <p:ph idx="1"/>
          </p:nvPr>
        </p:nvSpPr>
        <p:spPr/>
        <p:txBody>
          <a:bodyPr/>
          <a:lstStyle/>
          <a:p>
            <a:pPr marL="0" indent="0">
              <a:buNone/>
            </a:pPr>
            <a:r>
              <a:rPr lang="en-US" dirty="0" smtClean="0"/>
              <a:t>If you said, “</a:t>
            </a:r>
            <a:r>
              <a:rPr lang="en-US" dirty="0" smtClean="0">
                <a:solidFill>
                  <a:srgbClr val="108CB1"/>
                </a:solidFill>
              </a:rPr>
              <a:t>D</a:t>
            </a:r>
            <a:r>
              <a:rPr lang="en-US" dirty="0" smtClean="0"/>
              <a:t>,” you’re right!</a:t>
            </a:r>
          </a:p>
          <a:p>
            <a:pPr marL="0" indent="0">
              <a:buNone/>
            </a:pPr>
            <a:endParaRPr lang="en-US" dirty="0"/>
          </a:p>
          <a:p>
            <a:pPr marL="0" indent="0">
              <a:buNone/>
            </a:pPr>
            <a:r>
              <a:rPr lang="en-US" dirty="0" smtClean="0"/>
              <a:t>Depending on the project, students are able to address a variety of “real world” problems within a community, and apply what they are learning in class. They are now invested in finding the solution, rather than memorizing information which they may or may not retain once they leave the class. </a:t>
            </a:r>
            <a:endParaRPr lang="en-US" dirty="0"/>
          </a:p>
        </p:txBody>
      </p:sp>
    </p:spTree>
    <p:extLst>
      <p:ext uri="{BB962C8B-B14F-4D97-AF65-F5344CB8AC3E}">
        <p14:creationId xmlns:p14="http://schemas.microsoft.com/office/powerpoint/2010/main" val="10544848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Service Learning worth – in dollars and cents? </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buFont typeface="+mj-lt"/>
              <a:buAutoNum type="alphaUcPeriod"/>
            </a:pPr>
            <a:r>
              <a:rPr lang="en-US" dirty="0" smtClean="0"/>
              <a:t>You can’t put a price on community activism or civic engagement</a:t>
            </a:r>
          </a:p>
          <a:p>
            <a:pPr marL="514350" indent="-514350">
              <a:buFont typeface="+mj-lt"/>
              <a:buAutoNum type="alphaUcPeriod"/>
            </a:pPr>
            <a:endParaRPr lang="en-US" dirty="0" smtClean="0"/>
          </a:p>
          <a:p>
            <a:pPr marL="514350" indent="-514350">
              <a:buFont typeface="+mj-lt"/>
              <a:buAutoNum type="alphaUcPeriod"/>
            </a:pPr>
            <a:r>
              <a:rPr lang="en-US" dirty="0" smtClean="0"/>
              <a:t>Service Learning could be calculated as the cost per hour of a college course</a:t>
            </a:r>
          </a:p>
          <a:p>
            <a:pPr marL="514350" indent="-514350">
              <a:buFont typeface="+mj-lt"/>
              <a:buAutoNum type="alphaUcPeriod"/>
            </a:pPr>
            <a:endParaRPr lang="en-US" dirty="0" smtClean="0"/>
          </a:p>
          <a:p>
            <a:pPr marL="514350" indent="-514350">
              <a:buFont typeface="+mj-lt"/>
              <a:buAutoNum type="alphaUcPeriod"/>
            </a:pPr>
            <a:r>
              <a:rPr lang="en-US" dirty="0" smtClean="0"/>
              <a:t>Service Learning could be calculated as the dollar value of paying someone to do the work done by the Service Learner</a:t>
            </a:r>
          </a:p>
          <a:p>
            <a:pPr marL="514350" indent="-514350">
              <a:buFont typeface="+mj-lt"/>
              <a:buAutoNum type="alphaUcPeriod"/>
            </a:pPr>
            <a:endParaRPr lang="en-US" dirty="0" smtClean="0"/>
          </a:p>
          <a:p>
            <a:pPr marL="514350" indent="-514350">
              <a:buFont typeface="+mj-lt"/>
              <a:buAutoNum type="alphaUcPeriod"/>
            </a:pPr>
            <a:r>
              <a:rPr lang="en-US" dirty="0" smtClean="0"/>
              <a:t>Service Learning would be equivalent to minimum wage pay, because it is entirely voluntary and completed by a non-professional</a:t>
            </a:r>
            <a:endParaRPr lang="en-US" dirty="0"/>
          </a:p>
        </p:txBody>
      </p:sp>
    </p:spTree>
    <p:extLst>
      <p:ext uri="{BB962C8B-B14F-4D97-AF65-F5344CB8AC3E}">
        <p14:creationId xmlns:p14="http://schemas.microsoft.com/office/powerpoint/2010/main" val="41277066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B6CD48"/>
                </a:solidFill>
              </a:rPr>
              <a:t>Answer</a:t>
            </a:r>
            <a:r>
              <a:rPr lang="en-US" dirty="0" smtClean="0"/>
              <a:t>: “C”</a:t>
            </a:r>
            <a:endParaRPr lang="en-US" dirty="0"/>
          </a:p>
        </p:txBody>
      </p:sp>
      <p:sp>
        <p:nvSpPr>
          <p:cNvPr id="3" name="Content Placeholder 2"/>
          <p:cNvSpPr>
            <a:spLocks noGrp="1"/>
          </p:cNvSpPr>
          <p:nvPr>
            <p:ph idx="1"/>
          </p:nvPr>
        </p:nvSpPr>
        <p:spPr/>
        <p:txBody>
          <a:bodyPr/>
          <a:lstStyle/>
          <a:p>
            <a:pPr marL="0" indent="0">
              <a:buNone/>
            </a:pPr>
            <a:r>
              <a:rPr lang="en-US" dirty="0" smtClean="0"/>
              <a:t>If you said, “</a:t>
            </a:r>
            <a:r>
              <a:rPr lang="en-US" dirty="0" smtClean="0">
                <a:solidFill>
                  <a:srgbClr val="108CB1"/>
                </a:solidFill>
              </a:rPr>
              <a:t>C</a:t>
            </a:r>
            <a:r>
              <a:rPr lang="en-US" dirty="0" smtClean="0"/>
              <a:t>,” you’re right!</a:t>
            </a:r>
          </a:p>
          <a:p>
            <a:pPr marL="0" indent="0">
              <a:buNone/>
            </a:pPr>
            <a:endParaRPr lang="en-US" dirty="0"/>
          </a:p>
          <a:p>
            <a:pPr marL="0" indent="0">
              <a:buNone/>
            </a:pPr>
            <a:r>
              <a:rPr lang="en-US" dirty="0" smtClean="0"/>
              <a:t>In 2012, independentsector.org placed the dollar amount on volunteer service at $22.14 per hour, based on paying someone to complete the work often completed in Service Learning. Each day, students generate the equivalent of thousands of dollars in work for their communities while learning.</a:t>
            </a:r>
            <a:endParaRPr lang="en-US" dirty="0"/>
          </a:p>
        </p:txBody>
      </p:sp>
    </p:spTree>
    <p:extLst>
      <p:ext uri="{BB962C8B-B14F-4D97-AF65-F5344CB8AC3E}">
        <p14:creationId xmlns:p14="http://schemas.microsoft.com/office/powerpoint/2010/main" val="31559697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 I find community partners?</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lphaUcPeriod"/>
            </a:pPr>
            <a:r>
              <a:rPr lang="en-US" dirty="0" smtClean="0"/>
              <a:t>You should allow community partners to find you</a:t>
            </a:r>
          </a:p>
          <a:p>
            <a:pPr marL="514350" indent="-514350">
              <a:buFont typeface="+mj-lt"/>
              <a:buAutoNum type="alphaUcPeriod"/>
            </a:pPr>
            <a:endParaRPr lang="en-US" dirty="0" smtClean="0"/>
          </a:p>
          <a:p>
            <a:pPr marL="514350" indent="-514350">
              <a:buFont typeface="+mj-lt"/>
              <a:buAutoNum type="alphaUcPeriod"/>
            </a:pPr>
            <a:r>
              <a:rPr lang="en-US" dirty="0" smtClean="0"/>
              <a:t>You can make a list of local non-profits in need of assistance</a:t>
            </a:r>
          </a:p>
          <a:p>
            <a:pPr marL="514350" indent="-514350">
              <a:buFont typeface="+mj-lt"/>
              <a:buAutoNum type="alphaUcPeriod"/>
            </a:pPr>
            <a:endParaRPr lang="en-US" dirty="0" smtClean="0"/>
          </a:p>
          <a:p>
            <a:pPr marL="514350" indent="-514350">
              <a:buFont typeface="+mj-lt"/>
              <a:buAutoNum type="alphaUcPeriod"/>
            </a:pPr>
            <a:r>
              <a:rPr lang="en-US" dirty="0" smtClean="0"/>
              <a:t>You can contact community non-profits and explain that your class participates in Service Learning, and offer examples of possible projects</a:t>
            </a:r>
          </a:p>
          <a:p>
            <a:pPr marL="514350" indent="-514350">
              <a:buFont typeface="+mj-lt"/>
              <a:buAutoNum type="alphaUcPeriod"/>
            </a:pPr>
            <a:endParaRPr lang="en-US" dirty="0" smtClean="0"/>
          </a:p>
          <a:p>
            <a:pPr marL="514350" indent="-514350">
              <a:buFont typeface="+mj-lt"/>
              <a:buAutoNum type="alphaUcPeriod"/>
            </a:pPr>
            <a:r>
              <a:rPr lang="en-US" dirty="0" smtClean="0"/>
              <a:t>Both B and C</a:t>
            </a:r>
            <a:endParaRPr lang="en-US" dirty="0"/>
          </a:p>
        </p:txBody>
      </p:sp>
    </p:spTree>
    <p:extLst>
      <p:ext uri="{BB962C8B-B14F-4D97-AF65-F5344CB8AC3E}">
        <p14:creationId xmlns:p14="http://schemas.microsoft.com/office/powerpoint/2010/main" val="1718777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Service Learning?</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lphaUcPeriod"/>
            </a:pPr>
            <a:r>
              <a:rPr lang="en-US" dirty="0" smtClean="0"/>
              <a:t>The same thing as community service, because you get to go out and work in the community</a:t>
            </a:r>
          </a:p>
          <a:p>
            <a:pPr marL="514350" indent="-514350">
              <a:buFont typeface="+mj-lt"/>
              <a:buAutoNum type="alphaUcPeriod"/>
            </a:pPr>
            <a:r>
              <a:rPr lang="en-US" dirty="0" smtClean="0"/>
              <a:t>A lot like volunteering, because you get to work on it  in your time and choose your hours</a:t>
            </a:r>
          </a:p>
          <a:p>
            <a:pPr marL="514350" indent="-514350">
              <a:buFont typeface="+mj-lt"/>
              <a:buAutoNum type="alphaUcPeriod"/>
            </a:pPr>
            <a:r>
              <a:rPr lang="en-US" dirty="0" smtClean="0"/>
              <a:t>A teaching and learning strategy integrating community service with instruction and reflection</a:t>
            </a:r>
          </a:p>
          <a:p>
            <a:pPr marL="514350" indent="-514350">
              <a:buFont typeface="+mj-lt"/>
              <a:buAutoNum type="alphaUcPeriod"/>
            </a:pPr>
            <a:r>
              <a:rPr lang="en-US" dirty="0" smtClean="0"/>
              <a:t>An instructional add-on for teachers</a:t>
            </a:r>
          </a:p>
          <a:p>
            <a:pPr marL="514350" indent="-514350">
              <a:buFont typeface="+mj-lt"/>
              <a:buAutoNum type="alphaUcPeriod"/>
            </a:pPr>
            <a:endParaRPr lang="en-US" dirty="0" smtClean="0"/>
          </a:p>
          <a:p>
            <a:pPr marL="514350" indent="-514350">
              <a:buFont typeface="+mj-lt"/>
              <a:buAutoNum type="alphaUcPeriod"/>
            </a:pPr>
            <a:endParaRPr lang="en-US" dirty="0" smtClean="0"/>
          </a:p>
          <a:p>
            <a:pPr marL="514350" indent="-514350" algn="ctr">
              <a:buFont typeface="+mj-lt"/>
              <a:buAutoNum type="alphaUcPeriod"/>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B6CD48"/>
                </a:solidFill>
              </a:rPr>
              <a:t>Answer</a:t>
            </a:r>
            <a:r>
              <a:rPr lang="en-US" dirty="0" smtClean="0"/>
              <a:t>: “D”</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If you said, “</a:t>
            </a:r>
            <a:r>
              <a:rPr lang="en-US" dirty="0" smtClean="0">
                <a:solidFill>
                  <a:srgbClr val="108CB1"/>
                </a:solidFill>
              </a:rPr>
              <a:t>D</a:t>
            </a:r>
            <a:r>
              <a:rPr lang="en-US" dirty="0" smtClean="0"/>
              <a:t>,” you’re right!</a:t>
            </a:r>
          </a:p>
          <a:p>
            <a:pPr marL="0" indent="0">
              <a:buNone/>
            </a:pPr>
            <a:endParaRPr lang="en-US" dirty="0"/>
          </a:p>
          <a:p>
            <a:pPr marL="0" indent="0">
              <a:buNone/>
            </a:pPr>
            <a:r>
              <a:rPr lang="en-US" dirty="0" smtClean="0"/>
              <a:t>Most of the time, members of the community are unaware that Service Learning partnerships are available, and they are pleasantly surprised to discover a group of students who can help them solve some problems. It is best to find a directory of local agencies and organizations who might need assistance, and contact them with information about Service Learning and how it works. </a:t>
            </a:r>
            <a:endParaRPr lang="en-US" dirty="0"/>
          </a:p>
        </p:txBody>
      </p:sp>
    </p:spTree>
    <p:extLst>
      <p:ext uri="{BB962C8B-B14F-4D97-AF65-F5344CB8AC3E}">
        <p14:creationId xmlns:p14="http://schemas.microsoft.com/office/powerpoint/2010/main" val="10736489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Congratulations!</a:t>
            </a:r>
            <a:endParaRPr lang="en-US" dirty="0"/>
          </a:p>
        </p:txBody>
      </p:sp>
      <p:sp>
        <p:nvSpPr>
          <p:cNvPr id="3" name="Content Placeholder 2"/>
          <p:cNvSpPr>
            <a:spLocks noGrp="1"/>
          </p:cNvSpPr>
          <p:nvPr>
            <p:ph idx="1"/>
          </p:nvPr>
        </p:nvSpPr>
        <p:spPr/>
        <p:txBody>
          <a:bodyPr/>
          <a:lstStyle/>
          <a:p>
            <a:r>
              <a:rPr lang="en-US" dirty="0" smtClean="0"/>
              <a:t>You’ve completed the Service Learning quiz, and you’re ready to get started. Take a look at the resources available on this site, and begin planning your next project.</a:t>
            </a:r>
          </a:p>
          <a:p>
            <a:endParaRPr lang="en-US" dirty="0"/>
          </a:p>
          <a:p>
            <a:pPr marL="0" indent="0">
              <a:buNone/>
            </a:pPr>
            <a:r>
              <a:rPr lang="en-US" dirty="0" smtClean="0"/>
              <a:t>Service Learning is a rewarding and unique approach to the learning process, and we’re glad you are a part of the team.</a:t>
            </a:r>
            <a:endParaRPr lang="en-US" dirty="0"/>
          </a:p>
        </p:txBody>
      </p:sp>
    </p:spTree>
    <p:extLst>
      <p:ext uri="{BB962C8B-B14F-4D97-AF65-F5344CB8AC3E}">
        <p14:creationId xmlns:p14="http://schemas.microsoft.com/office/powerpoint/2010/main" val="10680797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B6CD48"/>
                </a:solidFill>
              </a:rPr>
              <a:t>Answer</a:t>
            </a:r>
            <a:r>
              <a:rPr lang="en-US" dirty="0" smtClean="0"/>
              <a:t>: “C”</a:t>
            </a:r>
            <a:endParaRPr lang="en-US" dirty="0"/>
          </a:p>
        </p:txBody>
      </p:sp>
      <p:sp>
        <p:nvSpPr>
          <p:cNvPr id="3" name="Content Placeholder 2"/>
          <p:cNvSpPr>
            <a:spLocks noGrp="1"/>
          </p:cNvSpPr>
          <p:nvPr>
            <p:ph idx="1"/>
          </p:nvPr>
        </p:nvSpPr>
        <p:spPr/>
        <p:txBody>
          <a:bodyPr/>
          <a:lstStyle/>
          <a:p>
            <a:pPr marL="100580" indent="0">
              <a:buNone/>
            </a:pPr>
            <a:r>
              <a:rPr lang="en-US" sz="2800" dirty="0"/>
              <a:t>If you said, “</a:t>
            </a:r>
            <a:r>
              <a:rPr lang="en-US" sz="2800" dirty="0">
                <a:solidFill>
                  <a:srgbClr val="108CB1"/>
                </a:solidFill>
              </a:rPr>
              <a:t>C</a:t>
            </a:r>
            <a:r>
              <a:rPr lang="en-US" sz="2800" dirty="0"/>
              <a:t>,” you’re right!</a:t>
            </a:r>
          </a:p>
          <a:p>
            <a:pPr lvl="1"/>
            <a:endParaRPr lang="en-US" sz="2400" dirty="0"/>
          </a:p>
          <a:p>
            <a:r>
              <a:rPr lang="en-US" dirty="0" smtClean="0"/>
              <a:t>Service Learning is a teaching and learning strategy that integrates meaningful community service with instruction and reflection to enrich the learning experience, teach civic responsibility, and strengthen communities.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student age-group is best suited for Service Learning?</a:t>
            </a:r>
            <a:endParaRPr lang="en-US" dirty="0"/>
          </a:p>
        </p:txBody>
      </p:sp>
      <p:sp>
        <p:nvSpPr>
          <p:cNvPr id="3" name="Content Placeholder 2"/>
          <p:cNvSpPr>
            <a:spLocks noGrp="1"/>
          </p:cNvSpPr>
          <p:nvPr>
            <p:ph idx="1"/>
          </p:nvPr>
        </p:nvSpPr>
        <p:spPr/>
        <p:txBody>
          <a:bodyPr>
            <a:normAutofit lnSpcReduction="10000"/>
          </a:bodyPr>
          <a:lstStyle/>
          <a:p>
            <a:pPr marL="411482" indent="-457200">
              <a:buFont typeface="+mj-lt"/>
              <a:buAutoNum type="alphaUcPeriod"/>
            </a:pPr>
            <a:r>
              <a:rPr lang="en-US" sz="2800" dirty="0" smtClean="0"/>
              <a:t>Elementary </a:t>
            </a:r>
            <a:r>
              <a:rPr lang="en-US" sz="2800" dirty="0"/>
              <a:t>age  students (grades K – 5)</a:t>
            </a:r>
          </a:p>
          <a:p>
            <a:pPr marL="557780" indent="-457200">
              <a:buFont typeface="+mj-lt"/>
              <a:buAutoNum type="alphaUcPeriod"/>
            </a:pPr>
            <a:endParaRPr lang="en-US" sz="2800" dirty="0"/>
          </a:p>
          <a:p>
            <a:pPr marL="411482" indent="-457200">
              <a:buFont typeface="+mj-lt"/>
              <a:buAutoNum type="alphaUcPeriod"/>
            </a:pPr>
            <a:r>
              <a:rPr lang="en-US" sz="2800" dirty="0" smtClean="0"/>
              <a:t>Middle-school </a:t>
            </a:r>
            <a:r>
              <a:rPr lang="en-US" sz="2800" dirty="0"/>
              <a:t>age students (grades 6 -- 8)</a:t>
            </a:r>
          </a:p>
          <a:p>
            <a:pPr marL="557780" indent="-457200">
              <a:buFont typeface="+mj-lt"/>
              <a:buAutoNum type="alphaUcPeriod"/>
            </a:pPr>
            <a:endParaRPr lang="en-US" sz="2800" dirty="0"/>
          </a:p>
          <a:p>
            <a:pPr marL="411482" indent="-457200">
              <a:buFont typeface="+mj-lt"/>
              <a:buAutoNum type="alphaUcPeriod"/>
            </a:pPr>
            <a:r>
              <a:rPr lang="en-US" sz="2800" dirty="0" smtClean="0"/>
              <a:t>Secondary </a:t>
            </a:r>
            <a:r>
              <a:rPr lang="en-US" sz="2800" dirty="0"/>
              <a:t>high school and college-age students</a:t>
            </a:r>
          </a:p>
          <a:p>
            <a:pPr marL="557780" indent="-457200">
              <a:buFont typeface="+mj-lt"/>
              <a:buAutoNum type="alphaUcPeriod"/>
            </a:pPr>
            <a:endParaRPr lang="en-US" sz="2800" dirty="0"/>
          </a:p>
          <a:p>
            <a:pPr marL="411482" indent="-457200">
              <a:buFont typeface="+mj-lt"/>
              <a:buAutoNum type="alphaUcPeriod"/>
            </a:pPr>
            <a:r>
              <a:rPr lang="en-US" sz="2800" dirty="0" smtClean="0"/>
              <a:t>Any </a:t>
            </a:r>
            <a:r>
              <a:rPr lang="en-US" sz="2800" dirty="0"/>
              <a:t>age groups benefit from Service </a:t>
            </a:r>
            <a:r>
              <a:rPr lang="en-US" sz="2800" dirty="0" smtClean="0"/>
              <a:t>Learning</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B6CD48"/>
                </a:solidFill>
              </a:rPr>
              <a:t>Answer</a:t>
            </a:r>
            <a:r>
              <a:rPr lang="en-US" dirty="0" smtClean="0"/>
              <a:t>: “D”</a:t>
            </a:r>
            <a:endParaRPr lang="en-US" dirty="0"/>
          </a:p>
        </p:txBody>
      </p:sp>
      <p:sp>
        <p:nvSpPr>
          <p:cNvPr id="3" name="Content Placeholder 2"/>
          <p:cNvSpPr>
            <a:spLocks noGrp="1"/>
          </p:cNvSpPr>
          <p:nvPr>
            <p:ph idx="1"/>
          </p:nvPr>
        </p:nvSpPr>
        <p:spPr/>
        <p:txBody>
          <a:bodyPr/>
          <a:lstStyle/>
          <a:p>
            <a:pPr marL="0" indent="0">
              <a:buNone/>
            </a:pPr>
            <a:r>
              <a:rPr lang="en-US" dirty="0" smtClean="0"/>
              <a:t>If you said, “</a:t>
            </a:r>
            <a:r>
              <a:rPr lang="en-US" dirty="0" smtClean="0">
                <a:solidFill>
                  <a:srgbClr val="108CB1"/>
                </a:solidFill>
              </a:rPr>
              <a:t>D</a:t>
            </a:r>
            <a:r>
              <a:rPr lang="en-US" dirty="0" smtClean="0"/>
              <a:t>,” you’re right!</a:t>
            </a:r>
          </a:p>
          <a:p>
            <a:endParaRPr lang="en-US" dirty="0"/>
          </a:p>
          <a:p>
            <a:r>
              <a:rPr lang="en-US" dirty="0" smtClean="0"/>
              <a:t>All student age groups benefit from learning by doing, and learning more about their communities. In fact, many students choose Service Learning projects in upper grades or college because of positive Service Learning projects when they were younger. They often become “life-long learners.”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are the components in Service Learning?</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buFont typeface="+mj-lt"/>
              <a:buAutoNum type="alphaUcPeriod"/>
            </a:pPr>
            <a:r>
              <a:rPr lang="en-US" dirty="0" smtClean="0"/>
              <a:t>Service Learning is based on the IPARD concept of Investigation, Planning/Preparation,  Action, Reflection, and Demonstration</a:t>
            </a:r>
          </a:p>
          <a:p>
            <a:pPr marL="514350" indent="-514350">
              <a:buFont typeface="+mj-lt"/>
              <a:buAutoNum type="alphaUcPeriod"/>
            </a:pPr>
            <a:endParaRPr lang="en-US" dirty="0" smtClean="0"/>
          </a:p>
          <a:p>
            <a:pPr marL="514350" indent="-514350">
              <a:buFont typeface="+mj-lt"/>
              <a:buAutoNum type="alphaUcPeriod"/>
            </a:pPr>
            <a:r>
              <a:rPr lang="en-US" dirty="0" smtClean="0"/>
              <a:t>Service Learning does not have formal components – as long as you are out in the community doing something, you’re learning</a:t>
            </a:r>
          </a:p>
          <a:p>
            <a:pPr marL="514350" indent="-514350">
              <a:buFont typeface="+mj-lt"/>
              <a:buAutoNum type="alphaUcPeriod"/>
            </a:pPr>
            <a:endParaRPr lang="en-US" dirty="0" smtClean="0"/>
          </a:p>
          <a:p>
            <a:pPr marL="514350" indent="-514350">
              <a:buFont typeface="+mj-lt"/>
              <a:buAutoNum type="alphaUcPeriod"/>
            </a:pPr>
            <a:r>
              <a:rPr lang="en-US" dirty="0" smtClean="0"/>
              <a:t>Service Learning is based on the IPAD concept </a:t>
            </a:r>
            <a:r>
              <a:rPr lang="en-US" dirty="0"/>
              <a:t>of Investigation, Planning/Preparation,  Action, </a:t>
            </a:r>
            <a:r>
              <a:rPr lang="en-US" dirty="0" smtClean="0"/>
              <a:t>and Demonstration</a:t>
            </a:r>
          </a:p>
          <a:p>
            <a:pPr marL="514350" indent="-514350">
              <a:buFont typeface="+mj-lt"/>
              <a:buAutoNum type="alphaUcPeriod"/>
            </a:pPr>
            <a:endParaRPr lang="en-US" dirty="0" smtClean="0"/>
          </a:p>
          <a:p>
            <a:pPr marL="514350" indent="-514350">
              <a:buFont typeface="+mj-lt"/>
              <a:buAutoNum type="alphaUcPeriod"/>
            </a:pPr>
            <a:r>
              <a:rPr lang="en-US" dirty="0" smtClean="0"/>
              <a:t>Service Learning is based on working outside of a classroom; as long as you’re outside, you’re learning</a:t>
            </a:r>
            <a:endParaRPr lang="en-US" dirty="0"/>
          </a:p>
          <a:p>
            <a:pPr marL="514350" indent="-514350">
              <a:buFont typeface="+mj-lt"/>
              <a:buAutoNum type="alphaUcPeriod"/>
            </a:pPr>
            <a:endParaRPr lang="en-US" dirty="0" smtClean="0"/>
          </a:p>
          <a:p>
            <a:pPr marL="514350" indent="-514350">
              <a:buFont typeface="+mj-lt"/>
              <a:buAutoNum type="alphaUcPeriod"/>
            </a:pPr>
            <a:endParaRPr lang="en-US" dirty="0" smtClean="0"/>
          </a:p>
          <a:p>
            <a:pPr marL="514350" indent="-514350">
              <a:buFont typeface="+mj-lt"/>
              <a:buAutoNum type="alphaUcPeriod"/>
            </a:pPr>
            <a:endParaRPr lang="en-US" dirty="0" smtClean="0"/>
          </a:p>
          <a:p>
            <a:pPr marL="514350" indent="-514350">
              <a:buFont typeface="+mj-lt"/>
              <a:buAutoNum type="alphaUcPeriod"/>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B6CD48"/>
                </a:solidFill>
              </a:rPr>
              <a:t>Answer</a:t>
            </a:r>
            <a:r>
              <a:rPr lang="en-US" dirty="0" smtClean="0"/>
              <a:t>: “A”</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I</a:t>
            </a:r>
            <a:r>
              <a:rPr lang="en-US" dirty="0" smtClean="0"/>
              <a:t>f you answered, “</a:t>
            </a:r>
            <a:r>
              <a:rPr lang="en-US" dirty="0" smtClean="0">
                <a:solidFill>
                  <a:srgbClr val="108CB1"/>
                </a:solidFill>
              </a:rPr>
              <a:t>A</a:t>
            </a:r>
            <a:r>
              <a:rPr lang="en-US" dirty="0" smtClean="0"/>
              <a:t>,” you’re right!</a:t>
            </a:r>
          </a:p>
          <a:p>
            <a:pPr marL="0" indent="0">
              <a:buNone/>
            </a:pPr>
            <a:r>
              <a:rPr lang="en-US" dirty="0" smtClean="0"/>
              <a:t>Service </a:t>
            </a:r>
            <a:r>
              <a:rPr lang="en-US" dirty="0"/>
              <a:t>Learning is based on the IPARD concept of Investigation, Planning/Preparation,  Action, Reflection, and </a:t>
            </a:r>
            <a:r>
              <a:rPr lang="en-US" dirty="0" smtClean="0"/>
              <a:t>Demonstration:</a:t>
            </a:r>
            <a:endParaRPr lang="en-US" dirty="0"/>
          </a:p>
          <a:p>
            <a:pPr>
              <a:buFont typeface="Wingdings" panose="05000000000000000000" pitchFamily="2" charset="2"/>
              <a:buChar char="v"/>
            </a:pPr>
            <a:r>
              <a:rPr lang="en-US" b="1" dirty="0" smtClean="0"/>
              <a:t>Investigation</a:t>
            </a:r>
            <a:r>
              <a:rPr lang="en-US" dirty="0" smtClean="0"/>
              <a:t> -- identifying members of a community, what community needs are not being met, and developing a plan of action for properly meeting those needs, while assessing how students will be learning.</a:t>
            </a:r>
          </a:p>
          <a:p>
            <a:pPr>
              <a:buFont typeface="Wingdings" panose="05000000000000000000" pitchFamily="2" charset="2"/>
              <a:buChar char="v"/>
            </a:pPr>
            <a:r>
              <a:rPr lang="en-US" b="1" dirty="0"/>
              <a:t>Planning and preparation</a:t>
            </a:r>
            <a:r>
              <a:rPr lang="en-US" dirty="0"/>
              <a:t> -- designing the nature of the service, how it involves academic learning, civic awareness, or historical/social awareness, etc. </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B6CD48"/>
                </a:solidFill>
              </a:rPr>
              <a:t>Answer</a:t>
            </a:r>
            <a:r>
              <a:rPr lang="en-US" dirty="0" smtClean="0"/>
              <a:t>: IPARD (cont’d.)</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v"/>
            </a:pPr>
            <a:r>
              <a:rPr lang="en-US" b="1" dirty="0" smtClean="0"/>
              <a:t> Action </a:t>
            </a:r>
            <a:r>
              <a:rPr lang="en-US" b="1" dirty="0"/>
              <a:t>-- </a:t>
            </a:r>
            <a:r>
              <a:rPr lang="en-US" dirty="0"/>
              <a:t>the actual service experience, including </a:t>
            </a:r>
            <a:r>
              <a:rPr lang="en-US" dirty="0" smtClean="0"/>
              <a:t>advocacy</a:t>
            </a:r>
          </a:p>
          <a:p>
            <a:pPr>
              <a:buFont typeface="Wingdings" panose="05000000000000000000" pitchFamily="2" charset="2"/>
              <a:buChar char="v"/>
            </a:pPr>
            <a:endParaRPr lang="en-US" dirty="0" smtClean="0"/>
          </a:p>
          <a:p>
            <a:pPr>
              <a:buFont typeface="Wingdings" panose="05000000000000000000" pitchFamily="2" charset="2"/>
              <a:buChar char="v"/>
            </a:pPr>
            <a:r>
              <a:rPr lang="en-US" b="1" dirty="0" smtClean="0"/>
              <a:t> Reflection </a:t>
            </a:r>
            <a:r>
              <a:rPr lang="en-US" b="1" dirty="0"/>
              <a:t>– </a:t>
            </a:r>
            <a:r>
              <a:rPr lang="en-US" dirty="0"/>
              <a:t>maintaining awareness of the significance of the work and its relationship to both education and the </a:t>
            </a:r>
            <a:r>
              <a:rPr lang="en-US" dirty="0" smtClean="0"/>
              <a:t>community</a:t>
            </a:r>
          </a:p>
          <a:p>
            <a:pPr>
              <a:buFont typeface="Wingdings" panose="05000000000000000000" pitchFamily="2" charset="2"/>
              <a:buChar char="v"/>
            </a:pPr>
            <a:endParaRPr lang="en-US" dirty="0" smtClean="0"/>
          </a:p>
          <a:p>
            <a:pPr>
              <a:buFont typeface="Wingdings" panose="05000000000000000000" pitchFamily="2" charset="2"/>
              <a:buChar char="v"/>
            </a:pPr>
            <a:r>
              <a:rPr lang="en-US" b="1" dirty="0" smtClean="0"/>
              <a:t> Demonstration </a:t>
            </a:r>
            <a:r>
              <a:rPr lang="en-US" b="1" dirty="0"/>
              <a:t>--</a:t>
            </a:r>
            <a:r>
              <a:rPr lang="en-US" dirty="0"/>
              <a:t> students demonstrating both their skills at solving the problem and demonstrating how those skills enhance their education, while working in a communal </a:t>
            </a:r>
            <a:r>
              <a:rPr lang="en-US" dirty="0" smtClean="0"/>
              <a:t>way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Who gets the most out of Service Learning?</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lphaUcPeriod"/>
            </a:pPr>
            <a:r>
              <a:rPr lang="en-US" dirty="0" smtClean="0"/>
              <a:t>The student gets the most out of the experience, because he/she learns something new</a:t>
            </a:r>
          </a:p>
          <a:p>
            <a:pPr marL="514350" indent="-514350">
              <a:buFont typeface="+mj-lt"/>
              <a:buAutoNum type="alphaUcPeriod"/>
            </a:pPr>
            <a:endParaRPr lang="en-US" dirty="0" smtClean="0"/>
          </a:p>
          <a:p>
            <a:pPr marL="514350" indent="-514350">
              <a:buFont typeface="+mj-lt"/>
              <a:buAutoNum type="alphaUcPeriod"/>
            </a:pPr>
            <a:r>
              <a:rPr lang="en-US" dirty="0" smtClean="0"/>
              <a:t>The community partners get the most out of the experience, because they get the end product for “free”</a:t>
            </a:r>
          </a:p>
          <a:p>
            <a:pPr marL="514350" indent="-514350">
              <a:buFont typeface="+mj-lt"/>
              <a:buAutoNum type="alphaUcPeriod"/>
            </a:pPr>
            <a:endParaRPr lang="en-US" dirty="0" smtClean="0"/>
          </a:p>
          <a:p>
            <a:pPr marL="514350" indent="-514350">
              <a:buFont typeface="+mj-lt"/>
              <a:buAutoNum type="alphaUcPeriod"/>
            </a:pPr>
            <a:r>
              <a:rPr lang="en-US" dirty="0" smtClean="0"/>
              <a:t>The </a:t>
            </a:r>
            <a:r>
              <a:rPr lang="en-US" dirty="0"/>
              <a:t>teacher gets the most out of the experience, because he/she doesn’t have to do as much lecture </a:t>
            </a:r>
            <a:r>
              <a:rPr lang="en-US" dirty="0" smtClean="0"/>
              <a:t>work</a:t>
            </a:r>
          </a:p>
          <a:p>
            <a:pPr marL="514350" indent="-514350">
              <a:buFont typeface="+mj-lt"/>
              <a:buAutoNum type="alphaUcPeriod"/>
            </a:pPr>
            <a:endParaRPr lang="en-US" dirty="0"/>
          </a:p>
          <a:p>
            <a:pPr marL="514350" indent="-514350">
              <a:buFont typeface="+mj-lt"/>
              <a:buAutoNum type="alphaUcPeriod"/>
            </a:pPr>
            <a:r>
              <a:rPr lang="en-US" dirty="0" smtClean="0"/>
              <a:t>All of the above</a:t>
            </a:r>
          </a:p>
          <a:p>
            <a:pPr marL="514350" indent="-514350">
              <a:buFont typeface="+mj-lt"/>
              <a:buAutoNum type="alphaUcPeriod"/>
            </a:pPr>
            <a:endParaRPr lang="en-US" dirty="0" smtClean="0"/>
          </a:p>
          <a:p>
            <a:pPr marL="514350" indent="-514350">
              <a:buFont typeface="+mj-lt"/>
              <a:buAutoNum type="alphaUcPeriod"/>
            </a:pPr>
            <a:endParaRPr lang="en-US" dirty="0" smtClean="0"/>
          </a:p>
          <a:p>
            <a:pPr marL="514350" indent="-514350">
              <a:buFont typeface="+mj-lt"/>
              <a:buAutoNum type="alphaUcPeriod"/>
            </a:pPr>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639</TotalTime>
  <Words>1316</Words>
  <Application>Microsoft Office PowerPoint</Application>
  <PresentationFormat>On-screen Show (4:3)</PresentationFormat>
  <Paragraphs>124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Integral</vt:lpstr>
      <vt:lpstr>Take our quiz to test your Service Learning knowledge! </vt:lpstr>
      <vt:lpstr>What is Service Learning? </vt:lpstr>
      <vt:lpstr>Answer: “C”</vt:lpstr>
      <vt:lpstr>What student age-group is best suited for Service Learning?</vt:lpstr>
      <vt:lpstr>Answer: “D”</vt:lpstr>
      <vt:lpstr>What are the components in Service Learning?</vt:lpstr>
      <vt:lpstr>Answer: “A”</vt:lpstr>
      <vt:lpstr>Answer: IPARD (cont’d.)</vt:lpstr>
      <vt:lpstr>Who gets the most out of Service Learning?</vt:lpstr>
      <vt:lpstr>Answer: “D”</vt:lpstr>
      <vt:lpstr>Which classes can use Service Learning as a strategy, and which cannot?</vt:lpstr>
      <vt:lpstr>Answer: “B”</vt:lpstr>
      <vt:lpstr>When comparing Service Learning to an internship, which is not true?</vt:lpstr>
      <vt:lpstr>Answer: “C”</vt:lpstr>
      <vt:lpstr>What do students really learn while participating in a service project?</vt:lpstr>
      <vt:lpstr>Answer: “D”</vt:lpstr>
      <vt:lpstr>What is Service Learning worth – in dollars and cents? </vt:lpstr>
      <vt:lpstr>Answer: “C”</vt:lpstr>
      <vt:lpstr>How do I find community partners?</vt:lpstr>
      <vt:lpstr>Answer: “D”</vt:lpstr>
      <vt:lpstr>Congratulations!</vt:lpstr>
    </vt:vector>
  </TitlesOfParts>
  <Company>Mine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Learning</dc:title>
  <dc:creator>Me</dc:creator>
  <cp:lastModifiedBy>RED</cp:lastModifiedBy>
  <cp:revision>34</cp:revision>
  <dcterms:created xsi:type="dcterms:W3CDTF">2014-03-31T13:54:00Z</dcterms:created>
  <dcterms:modified xsi:type="dcterms:W3CDTF">2014-09-16T16:05:01Z</dcterms:modified>
</cp:coreProperties>
</file>